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335" r:id="rId3"/>
    <p:sldId id="393" r:id="rId4"/>
    <p:sldId id="379" r:id="rId5"/>
    <p:sldId id="380" r:id="rId6"/>
    <p:sldId id="381" r:id="rId7"/>
    <p:sldId id="382" r:id="rId8"/>
    <p:sldId id="374" r:id="rId9"/>
    <p:sldId id="375" r:id="rId10"/>
    <p:sldId id="376" r:id="rId11"/>
    <p:sldId id="377" r:id="rId12"/>
    <p:sldId id="378" r:id="rId13"/>
    <p:sldId id="383" r:id="rId14"/>
    <p:sldId id="336" r:id="rId15"/>
    <p:sldId id="337" r:id="rId16"/>
    <p:sldId id="338" r:id="rId17"/>
    <p:sldId id="339" r:id="rId18"/>
    <p:sldId id="340" r:id="rId19"/>
    <p:sldId id="341" r:id="rId20"/>
    <p:sldId id="384" r:id="rId21"/>
    <p:sldId id="385" r:id="rId22"/>
    <p:sldId id="386" r:id="rId23"/>
    <p:sldId id="387" r:id="rId24"/>
    <p:sldId id="38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4"/>
    <p:restoredTop sz="96185"/>
  </p:normalViewPr>
  <p:slideViewPr>
    <p:cSldViewPr snapToGrid="0">
      <p:cViewPr varScale="1">
        <p:scale>
          <a:sx n="123" d="100"/>
          <a:sy n="123"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4/1/25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9</a:t>
            </a:fld>
            <a:endParaRPr lang="en-US"/>
          </a:p>
        </p:txBody>
      </p:sp>
    </p:spTree>
    <p:extLst>
      <p:ext uri="{BB962C8B-B14F-4D97-AF65-F5344CB8AC3E}">
        <p14:creationId xmlns:p14="http://schemas.microsoft.com/office/powerpoint/2010/main" val="305590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4/1/25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4/1/25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4/1/25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4/1/25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4/1/25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4/1/25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4/1/25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4/1/25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4/1/25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4/1/25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4/1/25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4/1/25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NUL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NUL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NULL"/><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8.emf"/><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png"/><Relationship Id="rId4" Type="http://schemas.openxmlformats.org/officeDocument/2006/relationships/image" Target="../media/image56.emf"/><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NUL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NULL"/><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6.png"/><Relationship Id="rId10" Type="http://schemas.openxmlformats.org/officeDocument/2006/relationships/image" Target="../media/image92.png"/><Relationship Id="rId4" Type="http://schemas.openxmlformats.org/officeDocument/2006/relationships/image" Target="../media/image87.png"/><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image" Target="../media/image95.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7.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4.png"/><Relationship Id="rId4" Type="http://schemas.openxmlformats.org/officeDocument/2006/relationships/image" Target="../media/image105.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5.png"/><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00.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10.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NUL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 Dependent Perturbation Theory</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A54469-B271-A6DE-3B44-D81A2F35914A}"/>
              </a:ext>
            </a:extLst>
          </p:cNvPr>
          <p:cNvSpPr txBox="1"/>
          <p:nvPr/>
        </p:nvSpPr>
        <p:spPr>
          <a:xfrm>
            <a:off x="202623" y="1245547"/>
            <a:ext cx="10873298" cy="369332"/>
          </a:xfrm>
          <a:prstGeom prst="rect">
            <a:avLst/>
          </a:prstGeom>
          <a:noFill/>
        </p:spPr>
        <p:txBody>
          <a:bodyPr wrap="none" rtlCol="0">
            <a:spAutoFit/>
          </a:bodyPr>
          <a:lstStyle/>
          <a:p>
            <a:r>
              <a:rPr lang="en-US" dirty="0"/>
              <a:t>In fact, from Planck’s blackbody radiation formula, which </a:t>
            </a:r>
            <a:r>
              <a:rPr lang="en-US" sz="1800" dirty="0">
                <a:effectLst/>
                <a:latin typeface="ACaslonPro"/>
              </a:rPr>
              <a:t>tells us the energy density of thermal radiation we have: </a:t>
            </a:r>
            <a:endParaRPr lang="en-US" dirty="0"/>
          </a:p>
        </p:txBody>
      </p:sp>
      <p:sp>
        <p:nvSpPr>
          <p:cNvPr id="6" name="Title 1">
            <a:extLst>
              <a:ext uri="{FF2B5EF4-FFF2-40B4-BE49-F238E27FC236}">
                <a16:creationId xmlns:a16="http://schemas.microsoft.com/office/drawing/2014/main" id="{AB3800C2-A39B-9CA9-FD93-D0DFFA959A36}"/>
              </a:ext>
            </a:extLst>
          </p:cNvPr>
          <p:cNvSpPr txBox="1">
            <a:spLocks/>
          </p:cNvSpPr>
          <p:nvPr/>
        </p:nvSpPr>
        <p:spPr>
          <a:xfrm>
            <a:off x="277091" y="0"/>
            <a:ext cx="11630891" cy="1527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Spontaneous Emission: Einstein’s A and B Coefficients</a:t>
            </a:r>
            <a:r>
              <a:rPr lang="en-US" b="1" dirty="0"/>
              <a:t> </a:t>
            </a:r>
          </a:p>
        </p:txBody>
      </p:sp>
      <p:pic>
        <p:nvPicPr>
          <p:cNvPr id="8" name="Picture 7" descr="A black text on a white background&#10;&#10;Description automatically generated">
            <a:extLst>
              <a:ext uri="{FF2B5EF4-FFF2-40B4-BE49-F238E27FC236}">
                <a16:creationId xmlns:a16="http://schemas.microsoft.com/office/drawing/2014/main" id="{D298CD42-44C3-08EC-21AF-F501DDF82CCA}"/>
              </a:ext>
            </a:extLst>
          </p:cNvPr>
          <p:cNvPicPr>
            <a:picLocks noChangeAspect="1"/>
          </p:cNvPicPr>
          <p:nvPr/>
        </p:nvPicPr>
        <p:blipFill>
          <a:blip r:embed="rId2"/>
          <a:stretch>
            <a:fillRect/>
          </a:stretch>
        </p:blipFill>
        <p:spPr>
          <a:xfrm>
            <a:off x="4460586" y="1616241"/>
            <a:ext cx="3263900" cy="850900"/>
          </a:xfrm>
          <a:prstGeom prst="rect">
            <a:avLst/>
          </a:prstGeom>
        </p:spPr>
      </p:pic>
      <p:sp>
        <p:nvSpPr>
          <p:cNvPr id="10" name="TextBox 9">
            <a:extLst>
              <a:ext uri="{FF2B5EF4-FFF2-40B4-BE49-F238E27FC236}">
                <a16:creationId xmlns:a16="http://schemas.microsoft.com/office/drawing/2014/main" id="{0CD04977-C25A-1BBA-0DC1-0BAA9CD5C20A}"/>
              </a:ext>
            </a:extLst>
          </p:cNvPr>
          <p:cNvSpPr txBox="1"/>
          <p:nvPr/>
        </p:nvSpPr>
        <p:spPr>
          <a:xfrm>
            <a:off x="202623" y="2493818"/>
            <a:ext cx="6099462" cy="369332"/>
          </a:xfrm>
          <a:prstGeom prst="rect">
            <a:avLst/>
          </a:prstGeom>
          <a:noFill/>
        </p:spPr>
        <p:txBody>
          <a:bodyPr wrap="square">
            <a:spAutoFit/>
          </a:bodyPr>
          <a:lstStyle/>
          <a:p>
            <a:r>
              <a:rPr lang="en-US" dirty="0">
                <a:latin typeface="ACaslonPro"/>
              </a:rPr>
              <a:t>a</a:t>
            </a:r>
            <a:r>
              <a:rPr lang="en-US" sz="1800" dirty="0">
                <a:effectLst/>
                <a:latin typeface="ACaslonPro"/>
              </a:rPr>
              <a:t>nd comparing the two expressions, we conclude that  </a:t>
            </a:r>
            <a:endParaRPr lang="en-US" dirty="0"/>
          </a:p>
        </p:txBody>
      </p:sp>
      <p:pic>
        <p:nvPicPr>
          <p:cNvPr id="12" name="Picture 11" descr="A black text with a white background&#10;&#10;Description automatically generated">
            <a:extLst>
              <a:ext uri="{FF2B5EF4-FFF2-40B4-BE49-F238E27FC236}">
                <a16:creationId xmlns:a16="http://schemas.microsoft.com/office/drawing/2014/main" id="{D51F5157-292C-3BF8-BAF6-3A87AA8F7885}"/>
              </a:ext>
            </a:extLst>
          </p:cNvPr>
          <p:cNvPicPr>
            <a:picLocks noChangeAspect="1"/>
          </p:cNvPicPr>
          <p:nvPr/>
        </p:nvPicPr>
        <p:blipFill>
          <a:blip r:embed="rId3"/>
          <a:stretch>
            <a:fillRect/>
          </a:stretch>
        </p:blipFill>
        <p:spPr>
          <a:xfrm>
            <a:off x="3768436" y="2854036"/>
            <a:ext cx="1384300" cy="508000"/>
          </a:xfrm>
          <a:prstGeom prst="rect">
            <a:avLst/>
          </a:prstGeom>
        </p:spPr>
      </p:pic>
      <p:pic>
        <p:nvPicPr>
          <p:cNvPr id="14" name="Picture 13" descr="A mathematical equation with numbers and symbols&#10;&#10;Description automatically generated">
            <a:extLst>
              <a:ext uri="{FF2B5EF4-FFF2-40B4-BE49-F238E27FC236}">
                <a16:creationId xmlns:a16="http://schemas.microsoft.com/office/drawing/2014/main" id="{4FFD87D6-D86C-FDD6-F2F1-EB972197CA5E}"/>
              </a:ext>
            </a:extLst>
          </p:cNvPr>
          <p:cNvPicPr>
            <a:picLocks noChangeAspect="1"/>
          </p:cNvPicPr>
          <p:nvPr/>
        </p:nvPicPr>
        <p:blipFill>
          <a:blip r:embed="rId4"/>
          <a:stretch>
            <a:fillRect/>
          </a:stretch>
        </p:blipFill>
        <p:spPr>
          <a:xfrm>
            <a:off x="6302085" y="2699843"/>
            <a:ext cx="1778000" cy="825500"/>
          </a:xfrm>
          <a:prstGeom prst="rect">
            <a:avLst/>
          </a:prstGeom>
        </p:spPr>
      </p:pic>
      <p:sp>
        <p:nvSpPr>
          <p:cNvPr id="15" name="TextBox 14">
            <a:extLst>
              <a:ext uri="{FF2B5EF4-FFF2-40B4-BE49-F238E27FC236}">
                <a16:creationId xmlns:a16="http://schemas.microsoft.com/office/drawing/2014/main" id="{1BDAC239-E13C-12F6-DA72-2AE1F808E114}"/>
              </a:ext>
            </a:extLst>
          </p:cNvPr>
          <p:cNvSpPr txBox="1"/>
          <p:nvPr/>
        </p:nvSpPr>
        <p:spPr>
          <a:xfrm>
            <a:off x="5457945" y="2959346"/>
            <a:ext cx="538930" cy="369332"/>
          </a:xfrm>
          <a:prstGeom prst="rect">
            <a:avLst/>
          </a:prstGeom>
          <a:noFill/>
        </p:spPr>
        <p:txBody>
          <a:bodyPr wrap="none" rtlCol="0">
            <a:spAutoFit/>
          </a:bodyPr>
          <a:lstStyle/>
          <a:p>
            <a:r>
              <a:rPr lang="en-US" dirty="0"/>
              <a:t>and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33013F-B9C0-770A-6081-F79FA1D52DAE}"/>
                  </a:ext>
                </a:extLst>
              </p:cNvPr>
              <p:cNvSpPr txBox="1"/>
              <p:nvPr/>
            </p:nvSpPr>
            <p:spPr>
              <a:xfrm>
                <a:off x="277090" y="3514706"/>
                <a:ext cx="11630891" cy="2308324"/>
              </a:xfrm>
              <a:prstGeom prst="rect">
                <a:avLst/>
              </a:prstGeom>
              <a:noFill/>
            </p:spPr>
            <p:txBody>
              <a:bodyPr wrap="square">
                <a:spAutoFit/>
              </a:bodyPr>
              <a:lstStyle/>
              <a:p>
                <a:r>
                  <a:rPr lang="en-US" dirty="0">
                    <a:latin typeface="ACaslonPro"/>
                  </a:rPr>
                  <a:t>This equation </a:t>
                </a:r>
                <a:r>
                  <a:rPr lang="en-US" sz="1800" dirty="0">
                    <a:effectLst/>
                    <a:latin typeface="ACaslonPro"/>
                  </a:rPr>
                  <a:t>confirms what we already knew: the transition rate for stimulated emission is the same as for absorption. </a:t>
                </a:r>
              </a:p>
              <a:p>
                <a:r>
                  <a:rPr lang="en-US" sz="1800" dirty="0">
                    <a:effectLst/>
                    <a:latin typeface="ACaslonPro"/>
                  </a:rPr>
                  <a:t>But it was an astonishing result in 1917—indeed, Einstein was forced to “invent” stimulated emission in order to reproduce Planck’s formula. </a:t>
                </a:r>
              </a:p>
              <a:p>
                <a:endParaRPr lang="en-US" dirty="0">
                  <a:latin typeface="ACaslonPro"/>
                </a:endParaRPr>
              </a:p>
              <a:p>
                <a:r>
                  <a:rPr lang="en-US" sz="1800" dirty="0">
                    <a:effectLst/>
                    <a:latin typeface="ACaslonPro"/>
                  </a:rPr>
                  <a:t>Our present attention, however, focuses on the equation for </a:t>
                </a:r>
                <a14:m>
                  <m:oMath xmlns:m="http://schemas.openxmlformats.org/officeDocument/2006/math">
                    <m:r>
                      <a:rPr lang="en-US" sz="1800" i="1" dirty="0" smtClean="0">
                        <a:effectLst/>
                        <a:latin typeface="Cambria Math" panose="02040503050406030204" pitchFamily="18" charset="0"/>
                      </a:rPr>
                      <m:t>𝐴</m:t>
                    </m:r>
                  </m:oMath>
                </a14:m>
                <a:r>
                  <a:rPr lang="en-US" sz="1800" dirty="0">
                    <a:solidFill>
                      <a:srgbClr val="5B6BEA"/>
                    </a:solidFill>
                    <a:effectLst/>
                    <a:latin typeface="ACaslonPro"/>
                  </a:rPr>
                  <a:t>. </a:t>
                </a:r>
                <a:r>
                  <a:rPr lang="en-US" sz="1800" dirty="0">
                    <a:effectLst/>
                    <a:latin typeface="ACaslonPro"/>
                  </a:rPr>
                  <a:t> This tells us the spontaneous emission rate </a:t>
                </a:r>
                <a:r>
                  <a:rPr lang="en-US" dirty="0"/>
                  <a:t>in terms of the stimulated emission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𝑏𝑎</m:t>
                        </m:r>
                      </m:sub>
                    </m:sSub>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a14:m>
                <a:r>
                  <a:rPr lang="en-US" dirty="0">
                    <a:latin typeface="ACaslonPro"/>
                  </a:rPr>
                  <a:t> </a:t>
                </a:r>
                <a:endParaRPr lang="en-US" dirty="0"/>
              </a:p>
              <a:p>
                <a:endParaRPr lang="en-US" dirty="0"/>
              </a:p>
              <a:p>
                <a:r>
                  <a:rPr lang="en-US" dirty="0"/>
                  <a:t>From</a:t>
                </a:r>
              </a:p>
            </p:txBody>
          </p:sp>
        </mc:Choice>
        <mc:Fallback xmlns="">
          <p:sp>
            <p:nvSpPr>
              <p:cNvPr id="17" name="TextBox 16">
                <a:extLst>
                  <a:ext uri="{FF2B5EF4-FFF2-40B4-BE49-F238E27FC236}">
                    <a16:creationId xmlns:a16="http://schemas.microsoft.com/office/drawing/2014/main" id="{9533013F-B9C0-770A-6081-F79FA1D52DAE}"/>
                  </a:ext>
                </a:extLst>
              </p:cNvPr>
              <p:cNvSpPr txBox="1">
                <a:spLocks noRot="1" noChangeAspect="1" noMove="1" noResize="1" noEditPoints="1" noAdjustHandles="1" noChangeArrowheads="1" noChangeShapeType="1" noTextEdit="1"/>
              </p:cNvSpPr>
              <p:nvPr/>
            </p:nvSpPr>
            <p:spPr>
              <a:xfrm>
                <a:off x="277090" y="3514706"/>
                <a:ext cx="11630891" cy="2308324"/>
              </a:xfrm>
              <a:prstGeom prst="rect">
                <a:avLst/>
              </a:prstGeom>
              <a:blipFill>
                <a:blip r:embed="rId5"/>
                <a:stretch>
                  <a:fillRect l="-436" t="-1093" r="-545" b="-3279"/>
                </a:stretch>
              </a:blipFill>
            </p:spPr>
            <p:txBody>
              <a:bodyPr/>
              <a:lstStyle/>
              <a:p>
                <a:r>
                  <a:rPr lang="en-US">
                    <a:noFill/>
                  </a:rPr>
                  <a:t> </a:t>
                </a:r>
              </a:p>
            </p:txBody>
          </p:sp>
        </mc:Fallback>
      </mc:AlternateContent>
      <p:pic>
        <p:nvPicPr>
          <p:cNvPr id="19" name="Picture 18" descr="A math equation with numbers and symbols&#10;&#10;Description automatically generated with medium confidence">
            <a:extLst>
              <a:ext uri="{FF2B5EF4-FFF2-40B4-BE49-F238E27FC236}">
                <a16:creationId xmlns:a16="http://schemas.microsoft.com/office/drawing/2014/main" id="{486A87A3-499C-BB29-FD8D-784B52852D3E}"/>
              </a:ext>
            </a:extLst>
          </p:cNvPr>
          <p:cNvPicPr>
            <a:picLocks noChangeAspect="1"/>
          </p:cNvPicPr>
          <p:nvPr/>
        </p:nvPicPr>
        <p:blipFill>
          <a:blip r:embed="rId6"/>
          <a:stretch>
            <a:fillRect/>
          </a:stretch>
        </p:blipFill>
        <p:spPr>
          <a:xfrm>
            <a:off x="934311" y="5302630"/>
            <a:ext cx="2946400" cy="723900"/>
          </a:xfrm>
          <a:prstGeom prst="rect">
            <a:avLst/>
          </a:prstGeom>
        </p:spPr>
      </p:pic>
      <p:pic>
        <p:nvPicPr>
          <p:cNvPr id="21" name="Picture 20" descr="A math equation with a number and a symbol&#10;&#10;Description automatically generated with medium confidence">
            <a:extLst>
              <a:ext uri="{FF2B5EF4-FFF2-40B4-BE49-F238E27FC236}">
                <a16:creationId xmlns:a16="http://schemas.microsoft.com/office/drawing/2014/main" id="{4F390F63-C83E-1DD2-DB5A-0B4BC7DA55D2}"/>
              </a:ext>
            </a:extLst>
          </p:cNvPr>
          <p:cNvPicPr>
            <a:picLocks noChangeAspect="1"/>
          </p:cNvPicPr>
          <p:nvPr/>
        </p:nvPicPr>
        <p:blipFill>
          <a:blip r:embed="rId7"/>
          <a:stretch>
            <a:fillRect/>
          </a:stretch>
        </p:blipFill>
        <p:spPr>
          <a:xfrm>
            <a:off x="5463886" y="5315920"/>
            <a:ext cx="2260600" cy="762000"/>
          </a:xfrm>
          <a:prstGeom prst="rect">
            <a:avLst/>
          </a:prstGeom>
        </p:spPr>
      </p:pic>
      <p:sp>
        <p:nvSpPr>
          <p:cNvPr id="22" name="TextBox 21">
            <a:extLst>
              <a:ext uri="{FF2B5EF4-FFF2-40B4-BE49-F238E27FC236}">
                <a16:creationId xmlns:a16="http://schemas.microsoft.com/office/drawing/2014/main" id="{123BA020-B734-7399-0BEA-75D7CE7FE688}"/>
              </a:ext>
            </a:extLst>
          </p:cNvPr>
          <p:cNvSpPr txBox="1"/>
          <p:nvPr/>
        </p:nvSpPr>
        <p:spPr>
          <a:xfrm>
            <a:off x="4118699" y="5479914"/>
            <a:ext cx="1254574" cy="369332"/>
          </a:xfrm>
          <a:prstGeom prst="rect">
            <a:avLst/>
          </a:prstGeom>
          <a:noFill/>
        </p:spPr>
        <p:txBody>
          <a:bodyPr wrap="none" rtlCol="0">
            <a:spAutoFit/>
          </a:bodyPr>
          <a:lstStyle/>
          <a:p>
            <a:r>
              <a:rPr lang="en-US" dirty="0"/>
              <a:t>we read off</a:t>
            </a:r>
          </a:p>
        </p:txBody>
      </p:sp>
      <p:sp>
        <p:nvSpPr>
          <p:cNvPr id="23" name="TextBox 22">
            <a:extLst>
              <a:ext uri="{FF2B5EF4-FFF2-40B4-BE49-F238E27FC236}">
                <a16:creationId xmlns:a16="http://schemas.microsoft.com/office/drawing/2014/main" id="{F7EB3287-0599-0A82-219D-91F8555FE6C0}"/>
              </a:ext>
            </a:extLst>
          </p:cNvPr>
          <p:cNvSpPr txBox="1"/>
          <p:nvPr/>
        </p:nvSpPr>
        <p:spPr>
          <a:xfrm>
            <a:off x="277090" y="6054743"/>
            <a:ext cx="3560142" cy="646331"/>
          </a:xfrm>
          <a:prstGeom prst="rect">
            <a:avLst/>
          </a:prstGeom>
          <a:noFill/>
        </p:spPr>
        <p:txBody>
          <a:bodyPr wrap="none" rtlCol="0">
            <a:spAutoFit/>
          </a:bodyPr>
          <a:lstStyle/>
          <a:p>
            <a:r>
              <a:rPr lang="en-US" sz="1800" dirty="0">
                <a:effectLst/>
                <a:latin typeface="ACaslonPro"/>
              </a:rPr>
              <a:t>and it follows that the spontaneous </a:t>
            </a:r>
          </a:p>
          <a:p>
            <a:r>
              <a:rPr lang="en-US" sz="1800" dirty="0">
                <a:effectLst/>
                <a:latin typeface="ACaslonPro"/>
              </a:rPr>
              <a:t>emission rate is </a:t>
            </a:r>
            <a:endParaRPr lang="en-US" dirty="0"/>
          </a:p>
        </p:txBody>
      </p:sp>
      <p:pic>
        <p:nvPicPr>
          <p:cNvPr id="25" name="Picture 24" descr="A math equation with numbers and symbols&#10;&#10;Description automatically generated">
            <a:extLst>
              <a:ext uri="{FF2B5EF4-FFF2-40B4-BE49-F238E27FC236}">
                <a16:creationId xmlns:a16="http://schemas.microsoft.com/office/drawing/2014/main" id="{EDE37B63-28AF-E4FA-5061-E07C28C80100}"/>
              </a:ext>
            </a:extLst>
          </p:cNvPr>
          <p:cNvPicPr>
            <a:picLocks noChangeAspect="1"/>
          </p:cNvPicPr>
          <p:nvPr/>
        </p:nvPicPr>
        <p:blipFill>
          <a:blip r:embed="rId8"/>
          <a:stretch>
            <a:fillRect/>
          </a:stretch>
        </p:blipFill>
        <p:spPr>
          <a:xfrm>
            <a:off x="3837232" y="6026530"/>
            <a:ext cx="1511300" cy="749300"/>
          </a:xfrm>
          <a:prstGeom prst="rect">
            <a:avLst/>
          </a:prstGeom>
        </p:spPr>
      </p:pic>
    </p:spTree>
    <p:extLst>
      <p:ext uri="{BB962C8B-B14F-4D97-AF65-F5344CB8AC3E}">
        <p14:creationId xmlns:p14="http://schemas.microsoft.com/office/powerpoint/2010/main" val="179842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29F3-3431-F029-A70D-182700FC4D5F}"/>
              </a:ext>
            </a:extLst>
          </p:cNvPr>
          <p:cNvSpPr>
            <a:spLocks noGrp="1"/>
          </p:cNvSpPr>
          <p:nvPr>
            <p:ph type="title"/>
          </p:nvPr>
        </p:nvSpPr>
        <p:spPr>
          <a:xfrm>
            <a:off x="304046" y="0"/>
            <a:ext cx="10515600" cy="1325563"/>
          </a:xfrm>
        </p:spPr>
        <p:txBody>
          <a:bodyPr/>
          <a:lstStyle/>
          <a:p>
            <a:r>
              <a:rPr lang="en-US" dirty="0"/>
              <a:t>The Lifetime of an Excited State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50E760-6D3D-5F70-A2A7-83B942DB9071}"/>
                  </a:ext>
                </a:extLst>
              </p:cNvPr>
              <p:cNvSpPr txBox="1"/>
              <p:nvPr/>
            </p:nvSpPr>
            <p:spPr>
              <a:xfrm>
                <a:off x="304046" y="1077361"/>
                <a:ext cx="11583908" cy="1477328"/>
              </a:xfrm>
              <a:prstGeom prst="rect">
                <a:avLst/>
              </a:prstGeom>
              <a:noFill/>
            </p:spPr>
            <p:txBody>
              <a:bodyPr wrap="square" rtlCol="0">
                <a:spAutoFit/>
              </a:bodyPr>
              <a:lstStyle/>
              <a:p>
                <a:r>
                  <a:rPr lang="en-US" dirty="0"/>
                  <a:t>The equation for the coefficient </a:t>
                </a:r>
                <a14:m>
                  <m:oMath xmlns:m="http://schemas.openxmlformats.org/officeDocument/2006/math">
                    <m:r>
                      <a:rPr lang="en-US" i="1" dirty="0" smtClean="0">
                        <a:latin typeface="Cambria Math" panose="02040503050406030204" pitchFamily="18" charset="0"/>
                      </a:rPr>
                      <m:t>𝐴</m:t>
                    </m:r>
                  </m:oMath>
                </a14:m>
                <a:r>
                  <a:rPr lang="en-US" dirty="0"/>
                  <a:t> which we have just found is our fundamental result; it gives the transition rate for spontaneous emission. </a:t>
                </a:r>
              </a:p>
              <a:p>
                <a:endParaRPr lang="en-US" dirty="0"/>
              </a:p>
              <a:p>
                <a:r>
                  <a:rPr lang="en-US" dirty="0"/>
                  <a:t>Suppose, now, that you have somehow pumped a large number of atoms into the excited state. As a result of spontaneous emission, this number will decrease as time goes on; specifically, in a time interval </a:t>
                </a:r>
                <a14:m>
                  <m:oMath xmlns:m="http://schemas.openxmlformats.org/officeDocument/2006/math">
                    <m:r>
                      <a:rPr lang="en-US" i="1" dirty="0">
                        <a:latin typeface="Cambria Math" panose="02040503050406030204" pitchFamily="18" charset="0"/>
                      </a:rPr>
                      <m:t>𝑑𝑡</m:t>
                    </m:r>
                  </m:oMath>
                </a14:m>
                <a:r>
                  <a:rPr lang="en-US" i="1" dirty="0"/>
                  <a:t> </a:t>
                </a:r>
                <a:r>
                  <a:rPr lang="en-US" dirty="0"/>
                  <a:t>you will lose a fraction </a:t>
                </a: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𝑑𝑡</m:t>
                    </m:r>
                  </m:oMath>
                </a14:m>
                <a:r>
                  <a:rPr lang="en-US" dirty="0"/>
                  <a:t> of them</a:t>
                </a:r>
              </a:p>
            </p:txBody>
          </p:sp>
        </mc:Choice>
        <mc:Fallback xmlns="">
          <p:sp>
            <p:nvSpPr>
              <p:cNvPr id="5" name="TextBox 4">
                <a:extLst>
                  <a:ext uri="{FF2B5EF4-FFF2-40B4-BE49-F238E27FC236}">
                    <a16:creationId xmlns:a16="http://schemas.microsoft.com/office/drawing/2014/main" id="{BA50E760-6D3D-5F70-A2A7-83B942DB9071}"/>
                  </a:ext>
                </a:extLst>
              </p:cNvPr>
              <p:cNvSpPr txBox="1">
                <a:spLocks noRot="1" noChangeAspect="1" noMove="1" noResize="1" noEditPoints="1" noAdjustHandles="1" noChangeArrowheads="1" noChangeShapeType="1" noTextEdit="1"/>
              </p:cNvSpPr>
              <p:nvPr/>
            </p:nvSpPr>
            <p:spPr>
              <a:xfrm>
                <a:off x="304046" y="1077361"/>
                <a:ext cx="11583908" cy="1477328"/>
              </a:xfrm>
              <a:prstGeom prst="rect">
                <a:avLst/>
              </a:prstGeom>
              <a:blipFill>
                <a:blip r:embed="rId2"/>
                <a:stretch>
                  <a:fillRect l="-548" t="-1695" r="-438" b="-5085"/>
                </a:stretch>
              </a:blipFill>
            </p:spPr>
            <p:txBody>
              <a:bodyPr/>
              <a:lstStyle/>
              <a:p>
                <a:r>
                  <a:rPr lang="en-US">
                    <a:noFill/>
                  </a:rPr>
                  <a:t> </a:t>
                </a:r>
              </a:p>
            </p:txBody>
          </p:sp>
        </mc:Fallback>
      </mc:AlternateContent>
      <p:pic>
        <p:nvPicPr>
          <p:cNvPr id="7" name="Picture 6" descr="A black line with a white background&#10;&#10;Description automatically generated with medium confidence">
            <a:extLst>
              <a:ext uri="{FF2B5EF4-FFF2-40B4-BE49-F238E27FC236}">
                <a16:creationId xmlns:a16="http://schemas.microsoft.com/office/drawing/2014/main" id="{A3A5FA44-A62E-743F-3815-691BF1CA225F}"/>
              </a:ext>
            </a:extLst>
          </p:cNvPr>
          <p:cNvPicPr>
            <a:picLocks noChangeAspect="1"/>
          </p:cNvPicPr>
          <p:nvPr/>
        </p:nvPicPr>
        <p:blipFill>
          <a:blip r:embed="rId3"/>
          <a:stretch>
            <a:fillRect/>
          </a:stretch>
        </p:blipFill>
        <p:spPr>
          <a:xfrm>
            <a:off x="5041900" y="2570533"/>
            <a:ext cx="2108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5ED42A-A664-EAEE-6422-CA468F89E9E5}"/>
                  </a:ext>
                </a:extLst>
              </p:cNvPr>
              <p:cNvSpPr txBox="1"/>
              <p:nvPr/>
            </p:nvSpPr>
            <p:spPr>
              <a:xfrm>
                <a:off x="304046" y="3027733"/>
                <a:ext cx="8631724" cy="369332"/>
              </a:xfrm>
              <a:prstGeom prst="rect">
                <a:avLst/>
              </a:prstGeom>
              <a:noFill/>
            </p:spPr>
            <p:txBody>
              <a:bodyPr wrap="square">
                <a:spAutoFit/>
              </a:bodyPr>
              <a:lstStyle/>
              <a:p>
                <a:r>
                  <a:rPr lang="en-US" sz="1800" dirty="0">
                    <a:effectLst/>
                    <a:latin typeface="ACaslonPro"/>
                  </a:rPr>
                  <a:t>assuming there is no mechanism to replenish the supply. Solving for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𝑁</m:t>
                        </m:r>
                      </m:e>
                      <m:sub>
                        <m:r>
                          <a:rPr lang="en-US" sz="1800" b="0" i="1" smtClean="0">
                            <a:effectLst/>
                            <a:latin typeface="Cambria Math" panose="02040503050406030204" pitchFamily="18" charset="0"/>
                          </a:rPr>
                          <m:t>𝑏</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a:t>
                </a:r>
                <a:endParaRPr lang="en-US" dirty="0"/>
              </a:p>
            </p:txBody>
          </p:sp>
        </mc:Choice>
        <mc:Fallback xmlns="">
          <p:sp>
            <p:nvSpPr>
              <p:cNvPr id="9" name="TextBox 8">
                <a:extLst>
                  <a:ext uri="{FF2B5EF4-FFF2-40B4-BE49-F238E27FC236}">
                    <a16:creationId xmlns:a16="http://schemas.microsoft.com/office/drawing/2014/main" id="{AF5ED42A-A664-EAEE-6422-CA468F89E9E5}"/>
                  </a:ext>
                </a:extLst>
              </p:cNvPr>
              <p:cNvSpPr txBox="1">
                <a:spLocks noRot="1" noChangeAspect="1" noMove="1" noResize="1" noEditPoints="1" noAdjustHandles="1" noChangeArrowheads="1" noChangeShapeType="1" noTextEdit="1"/>
              </p:cNvSpPr>
              <p:nvPr/>
            </p:nvSpPr>
            <p:spPr>
              <a:xfrm>
                <a:off x="304046" y="3027733"/>
                <a:ext cx="8631724" cy="369332"/>
              </a:xfrm>
              <a:prstGeom prst="rect">
                <a:avLst/>
              </a:prstGeom>
              <a:blipFill>
                <a:blip r:embed="rId4"/>
                <a:stretch>
                  <a:fillRect l="-735" t="-6667" b="-26667"/>
                </a:stretch>
              </a:blipFill>
            </p:spPr>
            <p:txBody>
              <a:bodyPr/>
              <a:lstStyle/>
              <a:p>
                <a:r>
                  <a:rPr lang="en-US">
                    <a:noFill/>
                  </a:rPr>
                  <a:t> </a:t>
                </a:r>
              </a:p>
            </p:txBody>
          </p:sp>
        </mc:Fallback>
      </mc:AlternateContent>
      <p:pic>
        <p:nvPicPr>
          <p:cNvPr id="11" name="Picture 10" descr="A black and white math symbol&#10;&#10;Description automatically generated">
            <a:extLst>
              <a:ext uri="{FF2B5EF4-FFF2-40B4-BE49-F238E27FC236}">
                <a16:creationId xmlns:a16="http://schemas.microsoft.com/office/drawing/2014/main" id="{57D15B68-5A4D-0F21-6C5F-86CCD4B39F8A}"/>
              </a:ext>
            </a:extLst>
          </p:cNvPr>
          <p:cNvPicPr>
            <a:picLocks noChangeAspect="1"/>
          </p:cNvPicPr>
          <p:nvPr/>
        </p:nvPicPr>
        <p:blipFill>
          <a:blip r:embed="rId5"/>
          <a:stretch>
            <a:fillRect/>
          </a:stretch>
        </p:blipFill>
        <p:spPr>
          <a:xfrm>
            <a:off x="4876800" y="3397065"/>
            <a:ext cx="2438400" cy="685800"/>
          </a:xfrm>
          <a:prstGeom prst="rect">
            <a:avLst/>
          </a:prstGeom>
        </p:spPr>
      </p:pic>
      <p:sp>
        <p:nvSpPr>
          <p:cNvPr id="13" name="TextBox 12">
            <a:extLst>
              <a:ext uri="{FF2B5EF4-FFF2-40B4-BE49-F238E27FC236}">
                <a16:creationId xmlns:a16="http://schemas.microsoft.com/office/drawing/2014/main" id="{8AB2E8BA-A2D5-A4A4-6031-60CED6CFAFCB}"/>
              </a:ext>
            </a:extLst>
          </p:cNvPr>
          <p:cNvSpPr txBox="1"/>
          <p:nvPr/>
        </p:nvSpPr>
        <p:spPr>
          <a:xfrm>
            <a:off x="304045" y="4129031"/>
            <a:ext cx="9980691" cy="369332"/>
          </a:xfrm>
          <a:prstGeom prst="rect">
            <a:avLst/>
          </a:prstGeom>
          <a:noFill/>
        </p:spPr>
        <p:txBody>
          <a:bodyPr wrap="square">
            <a:spAutoFit/>
          </a:bodyPr>
          <a:lstStyle/>
          <a:p>
            <a:r>
              <a:rPr lang="en-US" dirty="0">
                <a:latin typeface="ACaslonPro"/>
              </a:rPr>
              <a:t>E</a:t>
            </a:r>
            <a:r>
              <a:rPr lang="en-US" sz="1800" dirty="0">
                <a:effectLst/>
                <a:latin typeface="ACaslonPro"/>
              </a:rPr>
              <a:t>vidently the number remaining in the excited state decreases exponentially, with a time constant </a:t>
            </a:r>
            <a:endParaRPr lang="en-US" dirty="0"/>
          </a:p>
        </p:txBody>
      </p:sp>
      <p:pic>
        <p:nvPicPr>
          <p:cNvPr id="15" name="Picture 14" descr="A mathematical equation with a number and a equal sign&#10;&#10;Description automatically generated with medium confidence">
            <a:extLst>
              <a:ext uri="{FF2B5EF4-FFF2-40B4-BE49-F238E27FC236}">
                <a16:creationId xmlns:a16="http://schemas.microsoft.com/office/drawing/2014/main" id="{2201F898-B2B4-D65D-5C9B-47C724DC6EEC}"/>
              </a:ext>
            </a:extLst>
          </p:cNvPr>
          <p:cNvPicPr>
            <a:picLocks noChangeAspect="1"/>
          </p:cNvPicPr>
          <p:nvPr/>
        </p:nvPicPr>
        <p:blipFill>
          <a:blip r:embed="rId6"/>
          <a:stretch>
            <a:fillRect/>
          </a:stretch>
        </p:blipFill>
        <p:spPr>
          <a:xfrm>
            <a:off x="9564357" y="3960412"/>
            <a:ext cx="831954" cy="6858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5DBA86-6980-6243-C382-6FD177326AD4}"/>
                  </a:ext>
                </a:extLst>
              </p:cNvPr>
              <p:cNvSpPr txBox="1"/>
              <p:nvPr/>
            </p:nvSpPr>
            <p:spPr>
              <a:xfrm>
                <a:off x="307143" y="4705883"/>
                <a:ext cx="11884857" cy="1754326"/>
              </a:xfrm>
              <a:prstGeom prst="rect">
                <a:avLst/>
              </a:prstGeom>
              <a:noFill/>
            </p:spPr>
            <p:txBody>
              <a:bodyPr wrap="none" rtlCol="0">
                <a:spAutoFit/>
              </a:bodyPr>
              <a:lstStyle/>
              <a:p>
                <a:r>
                  <a:rPr lang="en-US" sz="1800" dirty="0">
                    <a:effectLst/>
                    <a:latin typeface="ACaslonPro"/>
                  </a:rPr>
                  <a:t>We call this the </a:t>
                </a:r>
                <a:r>
                  <a:rPr lang="en-US" sz="1800" b="1" dirty="0">
                    <a:effectLst/>
                    <a:latin typeface="ACaslonPro"/>
                  </a:rPr>
                  <a:t>lifetime </a:t>
                </a:r>
                <a:r>
                  <a:rPr lang="en-US" sz="1800" dirty="0">
                    <a:effectLst/>
                    <a:latin typeface="ACaslonPro"/>
                  </a:rPr>
                  <a:t>of the state—technically, it is the time it takes for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𝑁</m:t>
                        </m:r>
                      </m:e>
                      <m:sub>
                        <m:r>
                          <a:rPr lang="en-US" sz="1800" b="0" i="1" smtClean="0">
                            <a:effectLst/>
                            <a:latin typeface="Cambria Math" panose="02040503050406030204" pitchFamily="18" charset="0"/>
                          </a:rPr>
                          <m:t>𝑏</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a:t>
                </a:r>
                <a:r>
                  <a:rPr lang="en-US" dirty="0"/>
                  <a:t>to reach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𝑒</m:t>
                    </m:r>
                    <m:r>
                      <a:rPr lang="en-US" i="1" dirty="0">
                        <a:latin typeface="Cambria Math" panose="02040503050406030204" pitchFamily="18" charset="0"/>
                        <a:ea typeface="Cambria Math" panose="02040503050406030204" pitchFamily="18" charset="0"/>
                      </a:rPr>
                      <m:t>≈</m:t>
                    </m:r>
                  </m:oMath>
                </a14:m>
                <a:r>
                  <a:rPr lang="en-US" sz="1800" dirty="0">
                    <a:effectLst/>
                    <a:latin typeface="ACaslonPro"/>
                  </a:rPr>
                  <a:t>0.368 of its value.</a:t>
                </a:r>
              </a:p>
              <a:p>
                <a:r>
                  <a:rPr lang="en-US" sz="1800" dirty="0">
                    <a:effectLst/>
                    <a:latin typeface="ACaslonPro"/>
                  </a:rPr>
                  <a:t>We have assumed all along that there are only </a:t>
                </a:r>
                <a:r>
                  <a:rPr lang="en-US" sz="1800" i="1" dirty="0">
                    <a:effectLst/>
                    <a:latin typeface="ACaslonPro"/>
                  </a:rPr>
                  <a:t>two </a:t>
                </a:r>
                <a:r>
                  <a:rPr lang="en-US" sz="1800" dirty="0">
                    <a:effectLst/>
                    <a:latin typeface="ACaslonPro"/>
                  </a:rPr>
                  <a:t>states for the system, but this was just for notational simplicity—</a:t>
                </a:r>
              </a:p>
              <a:p>
                <a:r>
                  <a:rPr lang="en-US" sz="1800" dirty="0">
                    <a:effectLst/>
                    <a:latin typeface="ACaslonPro"/>
                  </a:rPr>
                  <a:t>the spontaneous emission formula </a:t>
                </a:r>
                <a14:m>
                  <m:oMath xmlns:m="http://schemas.openxmlformats.org/officeDocument/2006/math">
                    <m:r>
                      <a:rPr lang="en-US" sz="1800" i="1" dirty="0" smtClean="0">
                        <a:effectLst/>
                        <a:latin typeface="Cambria Math" panose="02040503050406030204" pitchFamily="18" charset="0"/>
                      </a:rPr>
                      <m:t>𝐴</m:t>
                    </m:r>
                  </m:oMath>
                </a14:m>
                <a:r>
                  <a:rPr lang="en-US" sz="1800" dirty="0">
                    <a:effectLst/>
                    <a:latin typeface="ACaslonPro"/>
                  </a:rPr>
                  <a:t> gives the transition rate for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𝑏</m:t>
                        </m:r>
                      </m:sub>
                    </m:sSub>
                    <m:r>
                      <a:rPr lang="en-US" sz="1800" i="1" smtClean="0">
                        <a:effectLst/>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sub>
                    </m:sSub>
                  </m:oMath>
                </a14:m>
                <a:r>
                  <a:rPr lang="en-US" dirty="0"/>
                  <a:t> regardless of what other states may be accessible </a:t>
                </a:r>
              </a:p>
              <a:p>
                <a:r>
                  <a:rPr lang="en-US" dirty="0"/>
                  <a:t> </a:t>
                </a:r>
              </a:p>
              <a:p>
                <a:r>
                  <a:rPr lang="en-US" dirty="0"/>
                  <a:t>Typically, an excited atom has many different </a:t>
                </a:r>
                <a:r>
                  <a:rPr lang="en-US" b="1" dirty="0"/>
                  <a:t>decay modes </a:t>
                </a:r>
                <a:r>
                  <a:rPr lang="en-US" dirty="0"/>
                  <a:t>(that is: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𝑏</m:t>
                        </m:r>
                      </m:sub>
                    </m:sSub>
                  </m:oMath>
                </a14:m>
                <a:r>
                  <a:rPr lang="en-US" dirty="0"/>
                  <a:t> can decay to a large number of different </a:t>
                </a:r>
              </a:p>
              <a:p>
                <a:r>
                  <a:rPr lang="en-US" dirty="0"/>
                  <a:t>lower-energy states,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r>
                          <a:rPr lang="en-US" b="0" i="1" smtClean="0">
                            <a:latin typeface="Cambria Math" panose="02040503050406030204" pitchFamily="18" charset="0"/>
                          </a:rPr>
                          <m:t>3</m:t>
                        </m:r>
                      </m:sub>
                    </m:sSub>
                  </m:oMath>
                </a14:m>
                <a:r>
                  <a:rPr lang="en-US" dirty="0"/>
                  <a:t>,… In that case the transition rates </a:t>
                </a:r>
                <a:r>
                  <a:rPr lang="en-US" i="1" dirty="0"/>
                  <a:t>add</a:t>
                </a:r>
                <a:r>
                  <a:rPr lang="en-US" dirty="0"/>
                  <a:t>, and the net lifetime is </a:t>
                </a:r>
              </a:p>
            </p:txBody>
          </p:sp>
        </mc:Choice>
        <mc:Fallback xmlns="">
          <p:sp>
            <p:nvSpPr>
              <p:cNvPr id="16" name="TextBox 15">
                <a:extLst>
                  <a:ext uri="{FF2B5EF4-FFF2-40B4-BE49-F238E27FC236}">
                    <a16:creationId xmlns:a16="http://schemas.microsoft.com/office/drawing/2014/main" id="{5D5DBA86-6980-6243-C382-6FD177326AD4}"/>
                  </a:ext>
                </a:extLst>
              </p:cNvPr>
              <p:cNvSpPr txBox="1">
                <a:spLocks noRot="1" noChangeAspect="1" noMove="1" noResize="1" noEditPoints="1" noAdjustHandles="1" noChangeArrowheads="1" noChangeShapeType="1" noTextEdit="1"/>
              </p:cNvSpPr>
              <p:nvPr/>
            </p:nvSpPr>
            <p:spPr>
              <a:xfrm>
                <a:off x="307143" y="4705883"/>
                <a:ext cx="11884857" cy="1754326"/>
              </a:xfrm>
              <a:prstGeom prst="rect">
                <a:avLst/>
              </a:prstGeom>
              <a:blipFill>
                <a:blip r:embed="rId7"/>
                <a:stretch>
                  <a:fillRect l="-427" t="-1439" b="-5036"/>
                </a:stretch>
              </a:blipFill>
            </p:spPr>
            <p:txBody>
              <a:bodyPr/>
              <a:lstStyle/>
              <a:p>
                <a:r>
                  <a:rPr lang="en-US">
                    <a:noFill/>
                  </a:rPr>
                  <a:t> </a:t>
                </a:r>
              </a:p>
            </p:txBody>
          </p:sp>
        </mc:Fallback>
      </mc:AlternateContent>
      <p:pic>
        <p:nvPicPr>
          <p:cNvPr id="20" name="Picture 19" descr="A math equations with numbers and plus and a line&#10;&#10;Description automatically generated with medium confidence">
            <a:extLst>
              <a:ext uri="{FF2B5EF4-FFF2-40B4-BE49-F238E27FC236}">
                <a16:creationId xmlns:a16="http://schemas.microsoft.com/office/drawing/2014/main" id="{97A9A0BC-5190-7287-5985-B896073348F9}"/>
              </a:ext>
            </a:extLst>
          </p:cNvPr>
          <p:cNvPicPr>
            <a:picLocks noChangeAspect="1"/>
          </p:cNvPicPr>
          <p:nvPr/>
        </p:nvPicPr>
        <p:blipFill>
          <a:blip r:embed="rId8"/>
          <a:stretch>
            <a:fillRect/>
          </a:stretch>
        </p:blipFill>
        <p:spPr>
          <a:xfrm>
            <a:off x="9546250" y="6072705"/>
            <a:ext cx="2490883" cy="720255"/>
          </a:xfrm>
          <a:prstGeom prst="rect">
            <a:avLst/>
          </a:prstGeom>
        </p:spPr>
      </p:pic>
    </p:spTree>
    <p:extLst>
      <p:ext uri="{BB962C8B-B14F-4D97-AF65-F5344CB8AC3E}">
        <p14:creationId xmlns:p14="http://schemas.microsoft.com/office/powerpoint/2010/main" val="53618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5A93A7-E2A9-0FA0-39BF-389C470E1651}"/>
              </a:ext>
            </a:extLst>
          </p:cNvPr>
          <p:cNvSpPr txBox="1">
            <a:spLocks/>
          </p:cNvSpPr>
          <p:nvPr/>
        </p:nvSpPr>
        <p:spPr>
          <a:xfrm>
            <a:off x="30404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a:t>
            </a:r>
          </a:p>
        </p:txBody>
      </p:sp>
      <p:sp>
        <p:nvSpPr>
          <p:cNvPr id="7" name="TextBox 6">
            <a:extLst>
              <a:ext uri="{FF2B5EF4-FFF2-40B4-BE49-F238E27FC236}">
                <a16:creationId xmlns:a16="http://schemas.microsoft.com/office/drawing/2014/main" id="{300AD9A2-77CF-B284-3939-5FD6B71DD990}"/>
              </a:ext>
            </a:extLst>
          </p:cNvPr>
          <p:cNvSpPr txBox="1"/>
          <p:nvPr/>
        </p:nvSpPr>
        <p:spPr>
          <a:xfrm>
            <a:off x="304045" y="1002397"/>
            <a:ext cx="11773277" cy="369332"/>
          </a:xfrm>
          <a:prstGeom prst="rect">
            <a:avLst/>
          </a:prstGeom>
          <a:noFill/>
        </p:spPr>
        <p:txBody>
          <a:bodyPr wrap="square">
            <a:spAutoFit/>
          </a:bodyPr>
          <a:lstStyle/>
          <a:p>
            <a:r>
              <a:rPr lang="en-US" sz="1800" dirty="0">
                <a:effectLst/>
                <a:latin typeface="ACaslonPro"/>
              </a:rPr>
              <a:t>The calculation of spontaneous emission rates has been reduced to a matter of evaluating matrix elements of the form </a:t>
            </a:r>
            <a:endParaRPr lang="en-US" dirty="0"/>
          </a:p>
        </p:txBody>
      </p:sp>
      <p:pic>
        <p:nvPicPr>
          <p:cNvPr id="9" name="Picture 8" descr="A black letter on a white background&#10;&#10;Description automatically generated">
            <a:extLst>
              <a:ext uri="{FF2B5EF4-FFF2-40B4-BE49-F238E27FC236}">
                <a16:creationId xmlns:a16="http://schemas.microsoft.com/office/drawing/2014/main" id="{5F7AAF3F-CA9D-9B4E-D833-5E48C2AFE780}"/>
              </a:ext>
            </a:extLst>
          </p:cNvPr>
          <p:cNvPicPr>
            <a:picLocks noChangeAspect="1"/>
          </p:cNvPicPr>
          <p:nvPr/>
        </p:nvPicPr>
        <p:blipFill>
          <a:blip r:embed="rId2"/>
          <a:stretch>
            <a:fillRect/>
          </a:stretch>
        </p:blipFill>
        <p:spPr>
          <a:xfrm>
            <a:off x="4901446" y="1371729"/>
            <a:ext cx="1320800" cy="5207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4FD1D9-464F-0374-5B00-D092162C5611}"/>
                  </a:ext>
                </a:extLst>
              </p:cNvPr>
              <p:cNvSpPr txBox="1"/>
              <p:nvPr/>
            </p:nvSpPr>
            <p:spPr>
              <a:xfrm>
                <a:off x="270849" y="1892429"/>
                <a:ext cx="11625404" cy="1200329"/>
              </a:xfrm>
              <a:prstGeom prst="rect">
                <a:avLst/>
              </a:prstGeom>
              <a:noFill/>
            </p:spPr>
            <p:txBody>
              <a:bodyPr wrap="square">
                <a:spAutoFit/>
              </a:bodyPr>
              <a:lstStyle/>
              <a:p>
                <a:r>
                  <a:rPr lang="en-US" sz="1800" dirty="0">
                    <a:effectLst/>
                    <a:latin typeface="ACaslonPro"/>
                  </a:rPr>
                  <a:t>These quantities are very often </a:t>
                </a:r>
                <a:r>
                  <a:rPr lang="en-US" sz="1800" i="1" dirty="0">
                    <a:effectLst/>
                    <a:latin typeface="ACaslonPro"/>
                  </a:rPr>
                  <a:t>zero</a:t>
                </a:r>
                <a:r>
                  <a:rPr lang="en-US" sz="1800" dirty="0">
                    <a:effectLst/>
                    <a:latin typeface="ACaslonPro"/>
                  </a:rPr>
                  <a:t>, and it would be helpful to know in advance when this is going to happen, so we don’t waste a lot of time evaluating unnecessary integrals. Suppose we are interested in systems like hydrogen, for which the Hamiltonian is spherically symmetrical. In that case we can specify the states with the usual quantum numbers </a:t>
                </a:r>
                <a14:m>
                  <m:oMath xmlns:m="http://schemas.openxmlformats.org/officeDocument/2006/math">
                    <m:r>
                      <a:rPr lang="en-US" sz="1800" i="1" dirty="0" smtClean="0">
                        <a:effectLst/>
                        <a:latin typeface="Cambria Math" panose="02040503050406030204" pitchFamily="18" charset="0"/>
                      </a:rPr>
                      <m:t>𝑛</m:t>
                    </m:r>
                    <m:r>
                      <a:rPr lang="en-US" sz="1800" i="1" dirty="0" smtClean="0">
                        <a:effectLst/>
                        <a:latin typeface="Cambria Math" panose="02040503050406030204" pitchFamily="18" charset="0"/>
                      </a:rPr>
                      <m:t>, </m:t>
                    </m:r>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 </m:t>
                    </m:r>
                    <m:r>
                      <a:rPr lang="en-US" sz="1800" i="1" dirty="0" smtClean="0">
                        <a:effectLst/>
                        <a:latin typeface="Cambria Math" panose="02040503050406030204" pitchFamily="18" charset="0"/>
                      </a:rPr>
                      <m:t>𝑚</m:t>
                    </m:r>
                  </m:oMath>
                </a14:m>
                <a:r>
                  <a:rPr lang="en-US" dirty="0"/>
                  <a:t> and the matrix elements are </a:t>
                </a:r>
              </a:p>
            </p:txBody>
          </p:sp>
        </mc:Choice>
        <mc:Fallback xmlns="">
          <p:sp>
            <p:nvSpPr>
              <p:cNvPr id="11" name="TextBox 10">
                <a:extLst>
                  <a:ext uri="{FF2B5EF4-FFF2-40B4-BE49-F238E27FC236}">
                    <a16:creationId xmlns:a16="http://schemas.microsoft.com/office/drawing/2014/main" id="{D44FD1D9-464F-0374-5B00-D092162C5611}"/>
                  </a:ext>
                </a:extLst>
              </p:cNvPr>
              <p:cNvSpPr txBox="1">
                <a:spLocks noRot="1" noChangeAspect="1" noMove="1" noResize="1" noEditPoints="1" noAdjustHandles="1" noChangeArrowheads="1" noChangeShapeType="1" noTextEdit="1"/>
              </p:cNvSpPr>
              <p:nvPr/>
            </p:nvSpPr>
            <p:spPr>
              <a:xfrm>
                <a:off x="270849" y="1892429"/>
                <a:ext cx="11625404" cy="1200329"/>
              </a:xfrm>
              <a:prstGeom prst="rect">
                <a:avLst/>
              </a:prstGeom>
              <a:blipFill>
                <a:blip r:embed="rId3"/>
                <a:stretch>
                  <a:fillRect l="-437" t="-2083" r="-218" b="-8333"/>
                </a:stretch>
              </a:blipFill>
            </p:spPr>
            <p:txBody>
              <a:bodyPr/>
              <a:lstStyle/>
              <a:p>
                <a:r>
                  <a:rPr lang="en-US">
                    <a:noFill/>
                  </a:rPr>
                  <a:t> </a:t>
                </a:r>
              </a:p>
            </p:txBody>
          </p:sp>
        </mc:Fallback>
      </mc:AlternateContent>
      <p:pic>
        <p:nvPicPr>
          <p:cNvPr id="13" name="Picture 12" descr="A close up of a logo&#10;&#10;Description automatically generated">
            <a:extLst>
              <a:ext uri="{FF2B5EF4-FFF2-40B4-BE49-F238E27FC236}">
                <a16:creationId xmlns:a16="http://schemas.microsoft.com/office/drawing/2014/main" id="{09D39BC2-5E30-2D9A-EAA4-82A78F4F820F}"/>
              </a:ext>
            </a:extLst>
          </p:cNvPr>
          <p:cNvPicPr>
            <a:picLocks noChangeAspect="1"/>
          </p:cNvPicPr>
          <p:nvPr/>
        </p:nvPicPr>
        <p:blipFill>
          <a:blip r:embed="rId4"/>
          <a:stretch>
            <a:fillRect/>
          </a:stretch>
        </p:blipFill>
        <p:spPr>
          <a:xfrm>
            <a:off x="4650841" y="2908677"/>
            <a:ext cx="1985349" cy="51472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5699EC-11A0-E14A-EE39-1D68D8E059AD}"/>
                  </a:ext>
                </a:extLst>
              </p:cNvPr>
              <p:cNvSpPr txBox="1"/>
              <p:nvPr/>
            </p:nvSpPr>
            <p:spPr>
              <a:xfrm>
                <a:off x="304045" y="3442077"/>
                <a:ext cx="10786450" cy="369332"/>
              </a:xfrm>
              <a:prstGeom prst="rect">
                <a:avLst/>
              </a:prstGeom>
              <a:noFill/>
            </p:spPr>
            <p:txBody>
              <a:bodyPr wrap="square">
                <a:spAutoFit/>
              </a:bodyPr>
              <a:lstStyle/>
              <a:p>
                <a14:m>
                  <m:oMath xmlns:m="http://schemas.openxmlformats.org/officeDocument/2006/math">
                    <m:r>
                      <a:rPr lang="en-US" sz="1800" b="1" i="1" dirty="0" smtClean="0">
                        <a:effectLst/>
                        <a:latin typeface="Cambria Math" panose="02040503050406030204" pitchFamily="18" charset="0"/>
                      </a:rPr>
                      <m:t>𝒓</m:t>
                    </m:r>
                  </m:oMath>
                </a14:m>
                <a:r>
                  <a:rPr lang="en-US" sz="1800" dirty="0">
                    <a:effectLst/>
                    <a:latin typeface="ACaslonPro"/>
                  </a:rPr>
                  <a:t> is a vector operator, and we can invoke the results</a:t>
                </a:r>
                <a:r>
                  <a:rPr lang="en-US" dirty="0">
                    <a:solidFill>
                      <a:srgbClr val="5B6BEA"/>
                    </a:solidFill>
                    <a:latin typeface="ACaslonPro"/>
                  </a:rPr>
                  <a:t> </a:t>
                </a:r>
                <a:r>
                  <a:rPr lang="en-US" dirty="0">
                    <a:latin typeface="ACaslonPro"/>
                  </a:rPr>
                  <a:t>we previously learned </a:t>
                </a:r>
                <a:r>
                  <a:rPr lang="en-US" sz="1800" dirty="0">
                    <a:effectLst/>
                    <a:latin typeface="ACaslonPro"/>
                  </a:rPr>
                  <a:t>to obtain the </a:t>
                </a:r>
                <a:r>
                  <a:rPr lang="en-US" sz="1800" b="1" dirty="0">
                    <a:effectLst/>
                    <a:latin typeface="ACaslonPro"/>
                  </a:rPr>
                  <a:t>selection rules </a:t>
                </a:r>
                <a:endParaRPr lang="en-US" dirty="0"/>
              </a:p>
            </p:txBody>
          </p:sp>
        </mc:Choice>
        <mc:Fallback xmlns="">
          <p:sp>
            <p:nvSpPr>
              <p:cNvPr id="15" name="TextBox 14">
                <a:extLst>
                  <a:ext uri="{FF2B5EF4-FFF2-40B4-BE49-F238E27FC236}">
                    <a16:creationId xmlns:a16="http://schemas.microsoft.com/office/drawing/2014/main" id="{695699EC-11A0-E14A-EE39-1D68D8E059AD}"/>
                  </a:ext>
                </a:extLst>
              </p:cNvPr>
              <p:cNvSpPr txBox="1">
                <a:spLocks noRot="1" noChangeAspect="1" noMove="1" noResize="1" noEditPoints="1" noAdjustHandles="1" noChangeArrowheads="1" noChangeShapeType="1" noTextEdit="1"/>
              </p:cNvSpPr>
              <p:nvPr/>
            </p:nvSpPr>
            <p:spPr>
              <a:xfrm>
                <a:off x="304045" y="3442077"/>
                <a:ext cx="10786450" cy="369332"/>
              </a:xfrm>
              <a:prstGeom prst="rect">
                <a:avLst/>
              </a:prstGeom>
              <a:blipFill>
                <a:blip r:embed="rId5"/>
                <a:stretch>
                  <a:fillRect t="-10345" b="-27586"/>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3E1F222-E089-668C-00BB-8292EE0DB725}"/>
              </a:ext>
            </a:extLst>
          </p:cNvPr>
          <p:cNvPicPr>
            <a:picLocks noChangeAspect="1"/>
          </p:cNvPicPr>
          <p:nvPr/>
        </p:nvPicPr>
        <p:blipFill>
          <a:blip r:embed="rId6"/>
          <a:stretch>
            <a:fillRect/>
          </a:stretch>
        </p:blipFill>
        <p:spPr>
          <a:xfrm>
            <a:off x="3034733" y="3858206"/>
            <a:ext cx="5620380" cy="667208"/>
          </a:xfrm>
          <a:prstGeom prst="rect">
            <a:avLst/>
          </a:prstGeom>
        </p:spPr>
      </p:pic>
      <p:sp>
        <p:nvSpPr>
          <p:cNvPr id="19" name="TextBox 18">
            <a:extLst>
              <a:ext uri="{FF2B5EF4-FFF2-40B4-BE49-F238E27FC236}">
                <a16:creationId xmlns:a16="http://schemas.microsoft.com/office/drawing/2014/main" id="{96C218DD-183A-9C94-D2B4-CCDD09317324}"/>
              </a:ext>
            </a:extLst>
          </p:cNvPr>
          <p:cNvSpPr txBox="1"/>
          <p:nvPr/>
        </p:nvSpPr>
        <p:spPr>
          <a:xfrm>
            <a:off x="304044" y="4602468"/>
            <a:ext cx="11691797" cy="646331"/>
          </a:xfrm>
          <a:prstGeom prst="rect">
            <a:avLst/>
          </a:prstGeom>
          <a:noFill/>
        </p:spPr>
        <p:txBody>
          <a:bodyPr wrap="square">
            <a:spAutoFit/>
          </a:bodyPr>
          <a:lstStyle/>
          <a:p>
            <a:r>
              <a:rPr lang="en-US" sz="1800" dirty="0">
                <a:effectLst/>
                <a:latin typeface="ACaslonPro"/>
              </a:rPr>
              <a:t>These conditions follow from symmetry alone. If they are </a:t>
            </a:r>
            <a:r>
              <a:rPr lang="en-US" sz="1800" i="1" dirty="0">
                <a:effectLst/>
                <a:latin typeface="ACaslonPro"/>
              </a:rPr>
              <a:t>not </a:t>
            </a:r>
            <a:r>
              <a:rPr lang="en-US" sz="1800" dirty="0">
                <a:effectLst/>
                <a:latin typeface="ACaslonPro"/>
              </a:rPr>
              <a:t>met, then the matrix element is zero, and the transition is said to be </a:t>
            </a:r>
            <a:r>
              <a:rPr lang="en-US" sz="1800" b="1" dirty="0">
                <a:effectLst/>
                <a:latin typeface="ACaslonPro"/>
              </a:rPr>
              <a:t>forbidden</a:t>
            </a:r>
            <a:r>
              <a:rPr lang="en-US" sz="1800" dirty="0">
                <a:effectLst/>
                <a:latin typeface="ACaslonPro"/>
              </a:rPr>
              <a:t>. Moreover, it follows from equations </a:t>
            </a:r>
            <a:endParaRPr lang="en-US" dirty="0"/>
          </a:p>
        </p:txBody>
      </p:sp>
      <p:pic>
        <p:nvPicPr>
          <p:cNvPr id="21" name="Picture 20" descr="A close up of a math equation&#10;&#10;Description automatically generated with medium confidence">
            <a:extLst>
              <a:ext uri="{FF2B5EF4-FFF2-40B4-BE49-F238E27FC236}">
                <a16:creationId xmlns:a16="http://schemas.microsoft.com/office/drawing/2014/main" id="{15B0488C-7F97-E489-334D-40D259B55D37}"/>
              </a:ext>
            </a:extLst>
          </p:cNvPr>
          <p:cNvPicPr>
            <a:picLocks noChangeAspect="1"/>
          </p:cNvPicPr>
          <p:nvPr/>
        </p:nvPicPr>
        <p:blipFill>
          <a:blip r:embed="rId7"/>
          <a:stretch>
            <a:fillRect/>
          </a:stretch>
        </p:blipFill>
        <p:spPr>
          <a:xfrm>
            <a:off x="2329223" y="5248799"/>
            <a:ext cx="6986792" cy="1326903"/>
          </a:xfrm>
          <a:prstGeom prst="rect">
            <a:avLst/>
          </a:prstGeom>
        </p:spPr>
      </p:pic>
    </p:spTree>
    <p:extLst>
      <p:ext uri="{BB962C8B-B14F-4D97-AF65-F5344CB8AC3E}">
        <p14:creationId xmlns:p14="http://schemas.microsoft.com/office/powerpoint/2010/main" val="31698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E9A576-1D98-22AD-C823-B458ED326657}"/>
              </a:ext>
            </a:extLst>
          </p:cNvPr>
          <p:cNvSpPr txBox="1">
            <a:spLocks/>
          </p:cNvSpPr>
          <p:nvPr/>
        </p:nvSpPr>
        <p:spPr>
          <a:xfrm>
            <a:off x="30404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a:t>
            </a:r>
          </a:p>
        </p:txBody>
      </p:sp>
      <p:sp>
        <p:nvSpPr>
          <p:cNvPr id="5" name="TextBox 4">
            <a:extLst>
              <a:ext uri="{FF2B5EF4-FFF2-40B4-BE49-F238E27FC236}">
                <a16:creationId xmlns:a16="http://schemas.microsoft.com/office/drawing/2014/main" id="{E6B8B9E8-9DF7-B3FC-75E3-6F1F5ABFD628}"/>
              </a:ext>
            </a:extLst>
          </p:cNvPr>
          <p:cNvSpPr txBox="1"/>
          <p:nvPr/>
        </p:nvSpPr>
        <p:spPr>
          <a:xfrm>
            <a:off x="304045" y="1089175"/>
            <a:ext cx="11094267" cy="923330"/>
          </a:xfrm>
          <a:prstGeom prst="rect">
            <a:avLst/>
          </a:prstGeom>
          <a:noFill/>
        </p:spPr>
        <p:txBody>
          <a:bodyPr wrap="square">
            <a:spAutoFit/>
          </a:bodyPr>
          <a:lstStyle/>
          <a:p>
            <a:r>
              <a:rPr lang="en-US" sz="1800" dirty="0">
                <a:effectLst/>
                <a:latin typeface="ACaslonPro"/>
              </a:rPr>
              <a:t>So, it is never necessary to compute the matrix elements of both </a:t>
            </a:r>
            <a:r>
              <a:rPr lang="en-US" sz="1800" i="1" dirty="0">
                <a:effectLst/>
                <a:latin typeface="ACaslonPro"/>
              </a:rPr>
              <a:t>x and y</a:t>
            </a:r>
            <a:r>
              <a:rPr lang="en-US" sz="1800" dirty="0">
                <a:effectLst/>
                <a:latin typeface="ACaslonPro"/>
              </a:rPr>
              <a:t>; you can always get one from the other.</a:t>
            </a:r>
          </a:p>
          <a:p>
            <a:r>
              <a:rPr lang="en-US" sz="1800" dirty="0">
                <a:effectLst/>
                <a:latin typeface="ACaslonPro"/>
              </a:rPr>
              <a:t>Evidently not all transitions to lower-energy states can proceed by electric dipole radiation; most are forbidden by the selection rules. The scheme of allowed transitions for the first four Bohr levels in hydrogen is shown in the Fig. below.  </a:t>
            </a:r>
            <a:endParaRPr lang="en-US" dirty="0"/>
          </a:p>
        </p:txBody>
      </p:sp>
      <p:pic>
        <p:nvPicPr>
          <p:cNvPr id="7" name="Picture 6" descr="A diagram of a mathematical equation&#10;&#10;Description automatically generated">
            <a:extLst>
              <a:ext uri="{FF2B5EF4-FFF2-40B4-BE49-F238E27FC236}">
                <a16:creationId xmlns:a16="http://schemas.microsoft.com/office/drawing/2014/main" id="{170F1CF6-AAD2-DE32-8577-1C3259F524B1}"/>
              </a:ext>
            </a:extLst>
          </p:cNvPr>
          <p:cNvPicPr>
            <a:picLocks noChangeAspect="1"/>
          </p:cNvPicPr>
          <p:nvPr/>
        </p:nvPicPr>
        <p:blipFill>
          <a:blip r:embed="rId2"/>
          <a:stretch>
            <a:fillRect/>
          </a:stretch>
        </p:blipFill>
        <p:spPr>
          <a:xfrm>
            <a:off x="304044" y="2012505"/>
            <a:ext cx="4120573" cy="2300209"/>
          </a:xfrm>
          <a:prstGeom prst="rect">
            <a:avLst/>
          </a:prstGeom>
        </p:spPr>
      </p:pic>
      <p:sp>
        <p:nvSpPr>
          <p:cNvPr id="8" name="TextBox 7">
            <a:extLst>
              <a:ext uri="{FF2B5EF4-FFF2-40B4-BE49-F238E27FC236}">
                <a16:creationId xmlns:a16="http://schemas.microsoft.com/office/drawing/2014/main" id="{93309777-47F1-57DE-7DB1-A1EC6C6F5DDB}"/>
              </a:ext>
            </a:extLst>
          </p:cNvPr>
          <p:cNvSpPr txBox="1"/>
          <p:nvPr/>
        </p:nvSpPr>
        <p:spPr>
          <a:xfrm>
            <a:off x="488887" y="4445251"/>
            <a:ext cx="3961213" cy="276999"/>
          </a:xfrm>
          <a:prstGeom prst="rect">
            <a:avLst/>
          </a:prstGeom>
          <a:noFill/>
        </p:spPr>
        <p:txBody>
          <a:bodyPr wrap="none" rtlCol="0">
            <a:spAutoFit/>
          </a:bodyPr>
          <a:lstStyle/>
          <a:p>
            <a:r>
              <a:rPr lang="en-US" sz="1200" dirty="0">
                <a:effectLst/>
                <a:latin typeface="ACaslonPro"/>
              </a:rPr>
              <a:t>Fig.: Allowed decays for the first four Bohr levels in hydrogen </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4BE21B-5144-CE3C-1E0A-ED085E9D8FF7}"/>
                  </a:ext>
                </a:extLst>
              </p:cNvPr>
              <p:cNvSpPr txBox="1"/>
              <p:nvPr/>
            </p:nvSpPr>
            <p:spPr>
              <a:xfrm>
                <a:off x="4644427" y="2091572"/>
                <a:ext cx="7248844" cy="2031325"/>
              </a:xfrm>
              <a:prstGeom prst="rect">
                <a:avLst/>
              </a:prstGeom>
              <a:noFill/>
            </p:spPr>
            <p:txBody>
              <a:bodyPr wrap="none" rtlCol="0">
                <a:spAutoFit/>
              </a:bodyPr>
              <a:lstStyle/>
              <a:p>
                <a:r>
                  <a:rPr lang="en-US" dirty="0"/>
                  <a:t>Notice that the 2S state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200</m:t>
                        </m:r>
                      </m:sub>
                    </m:sSub>
                  </m:oMath>
                </a14:m>
                <a:r>
                  <a:rPr lang="en-US" dirty="0"/>
                  <a:t> is “stuck”: it cannot decay, because there </a:t>
                </a:r>
              </a:p>
              <a:p>
                <a:r>
                  <a:rPr lang="en-US" dirty="0"/>
                  <a:t>is no lower- energy state with </a:t>
                </a:r>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=1</m:t>
                    </m:r>
                  </m:oMath>
                </a14:m>
                <a:r>
                  <a:rPr lang="en-US" dirty="0"/>
                  <a:t>. It is called a </a:t>
                </a:r>
                <a:r>
                  <a:rPr lang="en-US" b="1" dirty="0"/>
                  <a:t>metastable </a:t>
                </a:r>
                <a:r>
                  <a:rPr lang="en-US" dirty="0"/>
                  <a:t>state, and </a:t>
                </a:r>
              </a:p>
              <a:p>
                <a:r>
                  <a:rPr lang="en-US" dirty="0"/>
                  <a:t>its lifetime is indeed much longer than that of, for example, the 2P states </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210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21</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21</m:t>
                        </m:r>
                        <m:r>
                          <a:rPr lang="en-US" b="0" i="1" smtClean="0">
                            <a:latin typeface="Cambria Math" panose="02040503050406030204" pitchFamily="18" charset="0"/>
                          </a:rPr>
                          <m:t>−1</m:t>
                        </m:r>
                      </m:sub>
                    </m:sSub>
                  </m:oMath>
                </a14:m>
                <a:r>
                  <a:rPr lang="en-US" dirty="0"/>
                  <a:t>. Metastable states do eventually decay, by collisions, </a:t>
                </a:r>
              </a:p>
              <a:p>
                <a:r>
                  <a:rPr lang="en-US" dirty="0"/>
                  <a:t>or by “forbidden” transitions, or by multiphoton emission. </a:t>
                </a:r>
              </a:p>
              <a:p>
                <a:endParaRPr lang="en-US" dirty="0"/>
              </a:p>
              <a:p>
                <a:endParaRPr lang="en-US" dirty="0"/>
              </a:p>
            </p:txBody>
          </p:sp>
        </mc:Choice>
        <mc:Fallback xmlns="">
          <p:sp>
            <p:nvSpPr>
              <p:cNvPr id="10" name="TextBox 9">
                <a:extLst>
                  <a:ext uri="{FF2B5EF4-FFF2-40B4-BE49-F238E27FC236}">
                    <a16:creationId xmlns:a16="http://schemas.microsoft.com/office/drawing/2014/main" id="{A84BE21B-5144-CE3C-1E0A-ED085E9D8FF7}"/>
                  </a:ext>
                </a:extLst>
              </p:cNvPr>
              <p:cNvSpPr txBox="1">
                <a:spLocks noRot="1" noChangeAspect="1" noMove="1" noResize="1" noEditPoints="1" noAdjustHandles="1" noChangeArrowheads="1" noChangeShapeType="1" noTextEdit="1"/>
              </p:cNvSpPr>
              <p:nvPr/>
            </p:nvSpPr>
            <p:spPr>
              <a:xfrm>
                <a:off x="4644427" y="2091572"/>
                <a:ext cx="7248844" cy="2031325"/>
              </a:xfrm>
              <a:prstGeom prst="rect">
                <a:avLst/>
              </a:prstGeom>
              <a:blipFill>
                <a:blip r:embed="rId3"/>
                <a:stretch>
                  <a:fillRect l="-699" t="-1242"/>
                </a:stretch>
              </a:blipFill>
            </p:spPr>
            <p:txBody>
              <a:bodyPr/>
              <a:lstStyle/>
              <a:p>
                <a:r>
                  <a:rPr lang="en-US">
                    <a:noFill/>
                  </a:rPr>
                  <a:t> </a:t>
                </a:r>
              </a:p>
            </p:txBody>
          </p:sp>
        </mc:Fallback>
      </mc:AlternateContent>
    </p:spTree>
    <p:extLst>
      <p:ext uri="{BB962C8B-B14F-4D97-AF65-F5344CB8AC3E}">
        <p14:creationId xmlns:p14="http://schemas.microsoft.com/office/powerpoint/2010/main" val="2961439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5478F6-4453-BFBB-E28A-F41B6B223E39}"/>
              </a:ext>
            </a:extLst>
          </p:cNvPr>
          <p:cNvSpPr>
            <a:spLocks noGrp="1"/>
          </p:cNvSpPr>
          <p:nvPr>
            <p:ph type="title"/>
          </p:nvPr>
        </p:nvSpPr>
        <p:spPr>
          <a:xfrm>
            <a:off x="334347" y="0"/>
            <a:ext cx="10515600" cy="1325563"/>
          </a:xfrm>
        </p:spPr>
        <p:txBody>
          <a:bodyPr/>
          <a:lstStyle/>
          <a:p>
            <a:r>
              <a:rPr lang="en-US" b="1" dirty="0"/>
              <a:t>Fermi’s Golden Rule (continuum of states)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038B4D-4102-04BD-EA4B-9BF42E1117A4}"/>
                  </a:ext>
                </a:extLst>
              </p:cNvPr>
              <p:cNvSpPr txBox="1"/>
              <p:nvPr/>
            </p:nvSpPr>
            <p:spPr>
              <a:xfrm>
                <a:off x="334346" y="1084011"/>
                <a:ext cx="11618167" cy="1244828"/>
              </a:xfrm>
              <a:prstGeom prst="rect">
                <a:avLst/>
              </a:prstGeom>
              <a:noFill/>
            </p:spPr>
            <p:txBody>
              <a:bodyPr wrap="square">
                <a:spAutoFit/>
              </a:bodyPr>
              <a:lstStyle/>
              <a:p>
                <a:r>
                  <a:rPr lang="en-US" sz="1800" dirty="0">
                    <a:effectLst/>
                    <a:latin typeface="ACaslonPro"/>
                  </a:rPr>
                  <a:t>We previously considered transitions between two </a:t>
                </a:r>
                <a:r>
                  <a:rPr lang="en-US" sz="1800" i="1" dirty="0">
                    <a:effectLst/>
                    <a:latin typeface="ACaslonPro"/>
                  </a:rPr>
                  <a:t>discrete </a:t>
                </a:r>
                <a:r>
                  <a:rPr lang="en-US" sz="1800" dirty="0">
                    <a:effectLst/>
                    <a:latin typeface="ACaslonPro"/>
                  </a:rPr>
                  <a:t>energy states, such as two bound states of an atom. We saw that such a transition was most likely when the final energy satisfied the resonance condition: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𝑓</m:t>
                        </m:r>
                      </m:sub>
                    </m:sSub>
                    <m:r>
                      <a:rPr lang="en-US" sz="1800" b="0" i="1" smtClean="0">
                        <a:effectLst/>
                        <a:latin typeface="Cambria Math" panose="02040503050406030204" pitchFamily="18" charset="0"/>
                      </a:rPr>
                      <m:t>=</m:t>
                    </m:r>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𝑖</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ℏ</m:t>
                    </m:r>
                    <m:r>
                      <a:rPr lang="en-US" sz="1800" b="0" i="1" smtClean="0">
                        <a:effectLst/>
                        <a:latin typeface="Cambria Math" panose="02040503050406030204" pitchFamily="18" charset="0"/>
                        <a:ea typeface="Cambria Math" panose="02040503050406030204" pitchFamily="18" charset="0"/>
                      </a:rPr>
                      <m:t>𝜔</m:t>
                    </m:r>
                  </m:oMath>
                </a14:m>
                <a:r>
                  <a:rPr lang="en-US" dirty="0"/>
                  <a:t> where </a:t>
                </a:r>
                <a:r>
                  <a:rPr lang="el-GR" dirty="0"/>
                  <a:t>ω </a:t>
                </a:r>
                <a:r>
                  <a:rPr lang="en-US" dirty="0"/>
                  <a:t>is the frequency associated with the perturbation</a:t>
                </a:r>
                <a:r>
                  <a:rPr lang="en-US" dirty="0">
                    <a:highlight>
                      <a:srgbClr val="FFFF00"/>
                    </a:highlight>
                  </a:rPr>
                  <a:t>. We now want to look at the case where </a:t>
                </a:r>
                <a14:m>
                  <m:oMath xmlns:m="http://schemas.openxmlformats.org/officeDocument/2006/math">
                    <m:sSub>
                      <m:sSubPr>
                        <m:ctrlPr>
                          <a:rPr lang="en-US" i="1">
                            <a:highlight>
                              <a:srgbClr val="FFFF00"/>
                            </a:highlight>
                            <a:latin typeface="Cambria Math" panose="02040503050406030204" pitchFamily="18" charset="0"/>
                          </a:rPr>
                        </m:ctrlPr>
                      </m:sSubPr>
                      <m:e>
                        <m:r>
                          <a:rPr lang="en-US" i="1">
                            <a:highlight>
                              <a:srgbClr val="FFFF00"/>
                            </a:highlight>
                            <a:latin typeface="Cambria Math" panose="02040503050406030204" pitchFamily="18" charset="0"/>
                          </a:rPr>
                          <m:t>𝐸</m:t>
                        </m:r>
                      </m:e>
                      <m:sub>
                        <m:r>
                          <a:rPr lang="en-US" i="1">
                            <a:highlight>
                              <a:srgbClr val="FFFF00"/>
                            </a:highlight>
                            <a:latin typeface="Cambria Math" panose="02040503050406030204" pitchFamily="18" charset="0"/>
                          </a:rPr>
                          <m:t>𝑓</m:t>
                        </m:r>
                      </m:sub>
                    </m:sSub>
                  </m:oMath>
                </a14:m>
                <a:r>
                  <a:rPr lang="en-US" dirty="0">
                    <a:highlight>
                      <a:srgbClr val="FFFF00"/>
                    </a:highlight>
                  </a:rPr>
                  <a:t> falls in a continuum of states (see figure)</a:t>
                </a:r>
              </a:p>
            </p:txBody>
          </p:sp>
        </mc:Choice>
        <mc:Fallback xmlns="">
          <p:sp>
            <p:nvSpPr>
              <p:cNvPr id="6" name="TextBox 5">
                <a:extLst>
                  <a:ext uri="{FF2B5EF4-FFF2-40B4-BE49-F238E27FC236}">
                    <a16:creationId xmlns:a16="http://schemas.microsoft.com/office/drawing/2014/main" id="{BD038B4D-4102-04BD-EA4B-9BF42E1117A4}"/>
                  </a:ext>
                </a:extLst>
              </p:cNvPr>
              <p:cNvSpPr txBox="1">
                <a:spLocks noRot="1" noChangeAspect="1" noMove="1" noResize="1" noEditPoints="1" noAdjustHandles="1" noChangeArrowheads="1" noChangeShapeType="1" noTextEdit="1"/>
              </p:cNvSpPr>
              <p:nvPr/>
            </p:nvSpPr>
            <p:spPr>
              <a:xfrm>
                <a:off x="334346" y="1084011"/>
                <a:ext cx="11618167" cy="1244828"/>
              </a:xfrm>
              <a:prstGeom prst="rect">
                <a:avLst/>
              </a:prstGeom>
              <a:blipFill>
                <a:blip r:embed="rId2"/>
                <a:stretch>
                  <a:fillRect l="-437" t="-2020" b="-707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38C1AB3-1E9C-1F17-8FBB-7FE7C0302DCE}"/>
              </a:ext>
            </a:extLst>
          </p:cNvPr>
          <p:cNvPicPr>
            <a:picLocks noChangeAspect="1"/>
          </p:cNvPicPr>
          <p:nvPr/>
        </p:nvPicPr>
        <p:blipFill>
          <a:blip r:embed="rId3"/>
          <a:stretch>
            <a:fillRect/>
          </a:stretch>
        </p:blipFill>
        <p:spPr>
          <a:xfrm>
            <a:off x="460828" y="2344701"/>
            <a:ext cx="2910299" cy="245446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D839DE-E50E-74B1-F8D5-FE8FD1AD5A5A}"/>
                  </a:ext>
                </a:extLst>
              </p:cNvPr>
              <p:cNvSpPr txBox="1"/>
              <p:nvPr/>
            </p:nvSpPr>
            <p:spPr>
              <a:xfrm>
                <a:off x="3711250" y="2212521"/>
                <a:ext cx="7905361" cy="2607573"/>
              </a:xfrm>
              <a:prstGeom prst="rect">
                <a:avLst/>
              </a:prstGeom>
              <a:noFill/>
            </p:spPr>
            <p:txBody>
              <a:bodyPr wrap="square">
                <a:spAutoFit/>
              </a:bodyPr>
              <a:lstStyle/>
              <a:p>
                <a:r>
                  <a:rPr lang="en-US" sz="1800" dirty="0">
                    <a:effectLst/>
                    <a:latin typeface="ACaslonPro"/>
                  </a:rPr>
                  <a:t>If the radiation is energetic enough it can ionize the atom—the </a:t>
                </a:r>
                <a:r>
                  <a:rPr lang="en-US" sz="1800" b="1" dirty="0">
                    <a:effectLst/>
                    <a:latin typeface="ACaslonPro"/>
                  </a:rPr>
                  <a:t>photoelectric effect</a:t>
                </a:r>
                <a:r>
                  <a:rPr lang="en-US" sz="1800" dirty="0">
                    <a:effectLst/>
                    <a:latin typeface="ACaslonPro"/>
                  </a:rPr>
                  <a:t>—exciting the electron from a bound state into the continuum of scattering states. </a:t>
                </a:r>
              </a:p>
              <a:p>
                <a:endParaRPr lang="en-US" dirty="0">
                  <a:latin typeface="ACaslonPro"/>
                </a:endParaRPr>
              </a:p>
              <a:p>
                <a:r>
                  <a:rPr lang="en-US" sz="1800" dirty="0">
                    <a:effectLst/>
                    <a:latin typeface="ACaslonPro"/>
                  </a:rPr>
                  <a:t>We can’t talk about a transition to a </a:t>
                </a:r>
                <a:r>
                  <a:rPr lang="en-US" sz="1800" i="1" dirty="0">
                    <a:effectLst/>
                    <a:latin typeface="ACaslonPro"/>
                  </a:rPr>
                  <a:t>precise </a:t>
                </a:r>
                <a:r>
                  <a:rPr lang="en-US" sz="1800" dirty="0">
                    <a:effectLst/>
                    <a:latin typeface="ACaslonPro"/>
                  </a:rPr>
                  <a:t>state in that continuum, but we can compute the probability that the system makes a transition to a state with an energy in some finite range </a:t>
                </a:r>
                <a14:m>
                  <m:oMath xmlns:m="http://schemas.openxmlformats.org/officeDocument/2006/math">
                    <m:r>
                      <m:rPr>
                        <m:sty m:val="p"/>
                      </m:rPr>
                      <a:rPr lang="el-GR" sz="1800" i="1" smtClean="0">
                        <a:effectLst/>
                        <a:latin typeface="Cambria Math" panose="02040503050406030204" pitchFamily="18" charset="0"/>
                        <a:ea typeface="Cambria Math" panose="02040503050406030204" pitchFamily="18" charset="0"/>
                      </a:rPr>
                      <m:t>Δ</m:t>
                    </m:r>
                    <m:r>
                      <a:rPr lang="en-US" sz="1800" b="0" i="1" smtClean="0">
                        <a:effectLst/>
                        <a:latin typeface="Cambria Math" panose="02040503050406030204" pitchFamily="18" charset="0"/>
                        <a:ea typeface="Cambria Math" panose="02040503050406030204" pitchFamily="18" charset="0"/>
                      </a:rPr>
                      <m:t>𝐸</m:t>
                    </m:r>
                  </m:oMath>
                </a14:m>
                <a:r>
                  <a:rPr lang="en-US" dirty="0"/>
                  <a:t>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𝑓</m:t>
                        </m:r>
                      </m:sub>
                    </m:sSub>
                  </m:oMath>
                </a14:m>
                <a:r>
                  <a:rPr lang="en-US" dirty="0"/>
                  <a:t>.</a:t>
                </a:r>
              </a:p>
              <a:p>
                <a:endParaRPr lang="en-US" dirty="0"/>
              </a:p>
              <a:p>
                <a:r>
                  <a:rPr lang="en-US" dirty="0"/>
                  <a:t>Integrating the probability, we found before, </a:t>
                </a:r>
                <a:r>
                  <a:rPr lang="en-US" sz="1800" dirty="0">
                    <a:effectLst/>
                    <a:latin typeface="ACaslonPro"/>
                  </a:rPr>
                  <a:t>over all the final states we obtain</a:t>
                </a:r>
                <a:endParaRPr lang="en-US" dirty="0"/>
              </a:p>
            </p:txBody>
          </p:sp>
        </mc:Choice>
        <mc:Fallback xmlns="">
          <p:sp>
            <p:nvSpPr>
              <p:cNvPr id="10" name="TextBox 9">
                <a:extLst>
                  <a:ext uri="{FF2B5EF4-FFF2-40B4-BE49-F238E27FC236}">
                    <a16:creationId xmlns:a16="http://schemas.microsoft.com/office/drawing/2014/main" id="{65D839DE-E50E-74B1-F8D5-FE8FD1AD5A5A}"/>
                  </a:ext>
                </a:extLst>
              </p:cNvPr>
              <p:cNvSpPr txBox="1">
                <a:spLocks noRot="1" noChangeAspect="1" noMove="1" noResize="1" noEditPoints="1" noAdjustHandles="1" noChangeArrowheads="1" noChangeShapeType="1" noTextEdit="1"/>
              </p:cNvSpPr>
              <p:nvPr/>
            </p:nvSpPr>
            <p:spPr>
              <a:xfrm>
                <a:off x="3711250" y="2212521"/>
                <a:ext cx="7905361" cy="2607573"/>
              </a:xfrm>
              <a:prstGeom prst="rect">
                <a:avLst/>
              </a:prstGeom>
              <a:blipFill>
                <a:blip r:embed="rId4"/>
                <a:stretch>
                  <a:fillRect l="-642" t="-1456" b="-242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8F23FF3C-7E1B-2C60-00B2-B80134DE2640}"/>
              </a:ext>
            </a:extLst>
          </p:cNvPr>
          <p:cNvPicPr>
            <a:picLocks noChangeAspect="1"/>
          </p:cNvPicPr>
          <p:nvPr/>
        </p:nvPicPr>
        <p:blipFill>
          <a:blip r:embed="rId5"/>
          <a:stretch>
            <a:fillRect/>
          </a:stretch>
        </p:blipFill>
        <p:spPr>
          <a:xfrm>
            <a:off x="334346" y="4986045"/>
            <a:ext cx="4379450" cy="721007"/>
          </a:xfrm>
          <a:prstGeom prst="rect">
            <a:avLst/>
          </a:prstGeom>
        </p:spPr>
      </p:pic>
      <p:sp>
        <p:nvSpPr>
          <p:cNvPr id="14" name="Right Arrow 13">
            <a:extLst>
              <a:ext uri="{FF2B5EF4-FFF2-40B4-BE49-F238E27FC236}">
                <a16:creationId xmlns:a16="http://schemas.microsoft.com/office/drawing/2014/main" id="{DC3C253A-93C2-142E-4806-7A4BC4902781}"/>
              </a:ext>
            </a:extLst>
          </p:cNvPr>
          <p:cNvSpPr/>
          <p:nvPr/>
        </p:nvSpPr>
        <p:spPr>
          <a:xfrm>
            <a:off x="5026322" y="5111079"/>
            <a:ext cx="373224" cy="417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B3A7D67-EA2D-69CE-18C6-0D73421D7DCD}"/>
              </a:ext>
            </a:extLst>
          </p:cNvPr>
          <p:cNvPicPr>
            <a:picLocks noChangeAspect="1"/>
          </p:cNvPicPr>
          <p:nvPr/>
        </p:nvPicPr>
        <p:blipFill>
          <a:blip r:embed="rId6"/>
          <a:stretch>
            <a:fillRect/>
          </a:stretch>
        </p:blipFill>
        <p:spPr>
          <a:xfrm>
            <a:off x="5592147" y="4915717"/>
            <a:ext cx="5604199" cy="808047"/>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03159B1-44CE-44CE-329E-B214D5550975}"/>
                  </a:ext>
                </a:extLst>
              </p:cNvPr>
              <p:cNvSpPr txBox="1"/>
              <p:nvPr/>
            </p:nvSpPr>
            <p:spPr>
              <a:xfrm>
                <a:off x="334346" y="5843351"/>
                <a:ext cx="10151818" cy="646331"/>
              </a:xfrm>
              <a:prstGeom prst="rect">
                <a:avLst/>
              </a:prstGeom>
              <a:noFill/>
            </p:spPr>
            <p:txBody>
              <a:bodyPr wrap="none" rtlCol="0">
                <a:spAutoFit/>
              </a:bodyPr>
              <a:lstStyle/>
              <a:p>
                <a:r>
                  <a:rPr lang="en-US" dirty="0"/>
                  <a:t>Here we have that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m:t>
                        </m:r>
                      </m:sub>
                    </m:sSub>
                    <m:r>
                      <a:rPr lang="en-US" b="0" i="1" smtClean="0">
                        <a:latin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ℏ</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𝑑𝐸</m:t>
                    </m:r>
                  </m:oMath>
                </a14:m>
                <a:r>
                  <a:rPr lang="en-US" dirty="0"/>
                  <a:t> represents the number of states with energy between </a:t>
                </a:r>
              </a:p>
              <a:p>
                <a14:m>
                  <m:oMath xmlns:m="http://schemas.openxmlformats.org/officeDocument/2006/math">
                    <m:r>
                      <a:rPr lang="en-US" i="1" dirty="0" smtClean="0">
                        <a:latin typeface="Cambria Math" panose="02040503050406030204" pitchFamily="18" charset="0"/>
                      </a:rPr>
                      <m:t>𝐸</m:t>
                    </m:r>
                  </m:oMath>
                </a14:m>
                <a:r>
                  <a:rPr lang="en-US" dirty="0"/>
                  <a:t> and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𝑑𝐸</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𝐸</m:t>
                        </m:r>
                      </m:e>
                    </m:d>
                  </m:oMath>
                </a14:m>
                <a:r>
                  <a:rPr lang="en-US" dirty="0"/>
                  <a:t> is called the </a:t>
                </a:r>
                <a:r>
                  <a:rPr lang="en-US" b="1" dirty="0"/>
                  <a:t>density of states</a:t>
                </a:r>
                <a:r>
                  <a:rPr lang="en-US" dirty="0"/>
                  <a:t>.</a:t>
                </a:r>
              </a:p>
            </p:txBody>
          </p:sp>
        </mc:Choice>
        <mc:Fallback xmlns="">
          <p:sp>
            <p:nvSpPr>
              <p:cNvPr id="18" name="TextBox 17">
                <a:extLst>
                  <a:ext uri="{FF2B5EF4-FFF2-40B4-BE49-F238E27FC236}">
                    <a16:creationId xmlns:a16="http://schemas.microsoft.com/office/drawing/2014/main" id="{203159B1-44CE-44CE-329E-B214D5550975}"/>
                  </a:ext>
                </a:extLst>
              </p:cNvPr>
              <p:cNvSpPr txBox="1">
                <a:spLocks noRot="1" noChangeAspect="1" noMove="1" noResize="1" noEditPoints="1" noAdjustHandles="1" noChangeArrowheads="1" noChangeShapeType="1" noTextEdit="1"/>
              </p:cNvSpPr>
              <p:nvPr/>
            </p:nvSpPr>
            <p:spPr>
              <a:xfrm>
                <a:off x="334346" y="5843351"/>
                <a:ext cx="10151818" cy="646331"/>
              </a:xfrm>
              <a:prstGeom prst="rect">
                <a:avLst/>
              </a:prstGeom>
              <a:blipFill>
                <a:blip r:embed="rId7"/>
                <a:stretch>
                  <a:fillRect l="-500" t="-5769" b="-13462"/>
                </a:stretch>
              </a:blipFill>
            </p:spPr>
            <p:txBody>
              <a:bodyPr/>
              <a:lstStyle/>
              <a:p>
                <a:r>
                  <a:rPr lang="en-US">
                    <a:noFill/>
                  </a:rPr>
                  <a:t> </a:t>
                </a:r>
              </a:p>
            </p:txBody>
          </p:sp>
        </mc:Fallback>
      </mc:AlternateContent>
    </p:spTree>
    <p:extLst>
      <p:ext uri="{BB962C8B-B14F-4D97-AF65-F5344CB8AC3E}">
        <p14:creationId xmlns:p14="http://schemas.microsoft.com/office/powerpoint/2010/main" val="3135388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8DAF8A-C767-7B68-E572-39F6CEB7D420}"/>
                  </a:ext>
                </a:extLst>
              </p:cNvPr>
              <p:cNvSpPr txBox="1"/>
              <p:nvPr/>
            </p:nvSpPr>
            <p:spPr>
              <a:xfrm>
                <a:off x="334346" y="1081093"/>
                <a:ext cx="11618167" cy="369332"/>
              </a:xfrm>
              <a:prstGeom prst="rect">
                <a:avLst/>
              </a:prstGeom>
              <a:noFill/>
            </p:spPr>
            <p:txBody>
              <a:bodyPr wrap="square">
                <a:spAutoFit/>
              </a:bodyPr>
              <a:lstStyle/>
              <a:p>
                <a:r>
                  <a:rPr lang="en-US" sz="1800" dirty="0">
                    <a:effectLst/>
                    <a:latin typeface="ACaslonPro"/>
                  </a:rPr>
                  <a:t>At short times, the formula leads to a transition probability proportional to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𝑡</m:t>
                        </m:r>
                      </m:e>
                      <m:sup>
                        <m:r>
                          <a:rPr lang="en-US" sz="1800" b="0" i="1" smtClean="0">
                            <a:effectLst/>
                            <a:latin typeface="Cambria Math" panose="02040503050406030204" pitchFamily="18" charset="0"/>
                          </a:rPr>
                          <m:t>2</m:t>
                        </m:r>
                      </m:sup>
                    </m:sSup>
                    <m:r>
                      <a:rPr lang="en-US" sz="1800" b="0" i="0" smtClean="0">
                        <a:effectLst/>
                        <a:latin typeface="Cambria Math" panose="02040503050406030204" pitchFamily="18" charset="0"/>
                      </a:rPr>
                      <m:t>.</m:t>
                    </m:r>
                  </m:oMath>
                </a14:m>
                <a:r>
                  <a:rPr lang="en-US" sz="1800" dirty="0">
                    <a:effectLst/>
                    <a:latin typeface="ACaslonPro"/>
                  </a:rPr>
                  <a:t> In fact, </a:t>
                </a:r>
                <a:endParaRPr lang="en-US" dirty="0"/>
              </a:p>
            </p:txBody>
          </p:sp>
        </mc:Choice>
        <mc:Fallback xmlns="">
          <p:sp>
            <p:nvSpPr>
              <p:cNvPr id="4" name="TextBox 3">
                <a:extLst>
                  <a:ext uri="{FF2B5EF4-FFF2-40B4-BE49-F238E27FC236}">
                    <a16:creationId xmlns:a16="http://schemas.microsoft.com/office/drawing/2014/main" id="{1C8DAF8A-C767-7B68-E572-39F6CEB7D420}"/>
                  </a:ext>
                </a:extLst>
              </p:cNvPr>
              <p:cNvSpPr txBox="1">
                <a:spLocks noRot="1" noChangeAspect="1" noMove="1" noResize="1" noEditPoints="1" noAdjustHandles="1" noChangeArrowheads="1" noChangeShapeType="1" noTextEdit="1"/>
              </p:cNvSpPr>
              <p:nvPr/>
            </p:nvSpPr>
            <p:spPr>
              <a:xfrm>
                <a:off x="334346" y="1081093"/>
                <a:ext cx="11618167" cy="369332"/>
              </a:xfrm>
              <a:prstGeom prst="rect">
                <a:avLst/>
              </a:prstGeom>
              <a:blipFill>
                <a:blip r:embed="rId2"/>
                <a:stretch>
                  <a:fillRect l="-437" t="-3226" b="-22581"/>
                </a:stretch>
              </a:blipFill>
            </p:spPr>
            <p:txBody>
              <a:bodyPr/>
              <a:lstStyle/>
              <a:p>
                <a:r>
                  <a:rPr lang="en-US">
                    <a:noFill/>
                  </a:rPr>
                  <a:t> </a:t>
                </a:r>
              </a:p>
            </p:txBody>
          </p:sp>
        </mc:Fallback>
      </mc:AlternateContent>
      <p:sp>
        <p:nvSpPr>
          <p:cNvPr id="5" name="Title 3">
            <a:extLst>
              <a:ext uri="{FF2B5EF4-FFF2-40B4-BE49-F238E27FC236}">
                <a16:creationId xmlns:a16="http://schemas.microsoft.com/office/drawing/2014/main" id="{D3A7518B-A067-1A7B-0311-BF2105E092C0}"/>
              </a:ext>
            </a:extLst>
          </p:cNvPr>
          <p:cNvSpPr txBox="1">
            <a:spLocks/>
          </p:cNvSpPr>
          <p:nvPr/>
        </p:nvSpPr>
        <p:spPr>
          <a:xfrm>
            <a:off x="33434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Fermi’s Golden Rule</a:t>
            </a:r>
          </a:p>
        </p:txBody>
      </p:sp>
      <p:pic>
        <p:nvPicPr>
          <p:cNvPr id="6" name="Picture 5">
            <a:extLst>
              <a:ext uri="{FF2B5EF4-FFF2-40B4-BE49-F238E27FC236}">
                <a16:creationId xmlns:a16="http://schemas.microsoft.com/office/drawing/2014/main" id="{E0C4EA30-E956-1F35-AB77-3EC9C8D151DA}"/>
              </a:ext>
            </a:extLst>
          </p:cNvPr>
          <p:cNvPicPr>
            <a:picLocks noChangeAspect="1"/>
          </p:cNvPicPr>
          <p:nvPr/>
        </p:nvPicPr>
        <p:blipFill>
          <a:blip r:embed="rId3"/>
          <a:stretch>
            <a:fillRect/>
          </a:stretch>
        </p:blipFill>
        <p:spPr>
          <a:xfrm>
            <a:off x="334344" y="1594162"/>
            <a:ext cx="5282683" cy="761689"/>
          </a:xfrm>
          <a:prstGeom prst="rect">
            <a:avLst/>
          </a:prstGeom>
        </p:spPr>
      </p:pic>
      <p:pic>
        <p:nvPicPr>
          <p:cNvPr id="7" name="Picture 6">
            <a:extLst>
              <a:ext uri="{FF2B5EF4-FFF2-40B4-BE49-F238E27FC236}">
                <a16:creationId xmlns:a16="http://schemas.microsoft.com/office/drawing/2014/main" id="{83251813-CD77-8BA1-3026-75FEAA1D0994}"/>
              </a:ext>
            </a:extLst>
          </p:cNvPr>
          <p:cNvPicPr>
            <a:picLocks noChangeAspect="1"/>
          </p:cNvPicPr>
          <p:nvPr/>
        </p:nvPicPr>
        <p:blipFill>
          <a:blip r:embed="rId4"/>
          <a:stretch>
            <a:fillRect/>
          </a:stretch>
        </p:blipFill>
        <p:spPr>
          <a:xfrm>
            <a:off x="6253457" y="1711285"/>
            <a:ext cx="5604199" cy="596827"/>
          </a:xfrm>
          <a:prstGeom prst="rect">
            <a:avLst/>
          </a:prstGeom>
        </p:spPr>
      </p:pic>
      <p:sp>
        <p:nvSpPr>
          <p:cNvPr id="8" name="Right Arrow 7">
            <a:extLst>
              <a:ext uri="{FF2B5EF4-FFF2-40B4-BE49-F238E27FC236}">
                <a16:creationId xmlns:a16="http://schemas.microsoft.com/office/drawing/2014/main" id="{C7453651-0746-6BCE-1443-6A81BAD23B7E}"/>
              </a:ext>
            </a:extLst>
          </p:cNvPr>
          <p:cNvSpPr/>
          <p:nvPr/>
        </p:nvSpPr>
        <p:spPr>
          <a:xfrm>
            <a:off x="5739299" y="1782375"/>
            <a:ext cx="373224" cy="417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BDF037-B70D-7D66-A6DD-81A80AEF3011}"/>
              </a:ext>
            </a:extLst>
          </p:cNvPr>
          <p:cNvCxnSpPr>
            <a:cxnSpLocks/>
          </p:cNvCxnSpPr>
          <p:nvPr/>
        </p:nvCxnSpPr>
        <p:spPr>
          <a:xfrm>
            <a:off x="10308771" y="2318955"/>
            <a:ext cx="407044" cy="161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AF047742-123D-BCCF-235C-116BBD41FDD5}"/>
              </a:ext>
            </a:extLst>
          </p:cNvPr>
          <p:cNvPicPr>
            <a:picLocks noChangeAspect="1"/>
          </p:cNvPicPr>
          <p:nvPr/>
        </p:nvPicPr>
        <p:blipFill>
          <a:blip r:embed="rId5"/>
          <a:stretch>
            <a:fillRect/>
          </a:stretch>
        </p:blipFill>
        <p:spPr>
          <a:xfrm>
            <a:off x="10715815" y="2474001"/>
            <a:ext cx="1236695" cy="442104"/>
          </a:xfrm>
          <a:prstGeom prst="rect">
            <a:avLst/>
          </a:prstGeom>
        </p:spPr>
      </p:pic>
      <p:sp>
        <p:nvSpPr>
          <p:cNvPr id="12" name="Oval 11">
            <a:extLst>
              <a:ext uri="{FF2B5EF4-FFF2-40B4-BE49-F238E27FC236}">
                <a16:creationId xmlns:a16="http://schemas.microsoft.com/office/drawing/2014/main" id="{3967C29E-353A-56E0-0012-4C0EAF692CA1}"/>
              </a:ext>
            </a:extLst>
          </p:cNvPr>
          <p:cNvSpPr/>
          <p:nvPr/>
        </p:nvSpPr>
        <p:spPr>
          <a:xfrm>
            <a:off x="9097347" y="1586933"/>
            <a:ext cx="1670180" cy="7689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700867-707B-B0BE-EE92-1BEFD548D053}"/>
                  </a:ext>
                </a:extLst>
              </p:cNvPr>
              <p:cNvSpPr txBox="1"/>
              <p:nvPr/>
            </p:nvSpPr>
            <p:spPr>
              <a:xfrm>
                <a:off x="334344" y="3158608"/>
                <a:ext cx="11618166" cy="1499578"/>
              </a:xfrm>
              <a:prstGeom prst="rect">
                <a:avLst/>
              </a:prstGeom>
              <a:noFill/>
            </p:spPr>
            <p:txBody>
              <a:bodyPr wrap="square">
                <a:spAutoFit/>
              </a:bodyPr>
              <a:lstStyle/>
              <a:p>
                <a:r>
                  <a:rPr lang="en-US" sz="1800" dirty="0">
                    <a:effectLst/>
                    <a:latin typeface="ACaslonPro"/>
                  </a:rPr>
                  <a:t>The same happens for a transition between discrete states. On the other hand, at long times the quantity in curly brackets is sharply peaked: as a function of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dirty="0"/>
                  <a:t> its maximum occurs at</a:t>
                </a:r>
                <a:r>
                  <a:rPr lang="en-US" dirty="0">
                    <a:latin typeface="ACaslonPro"/>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ℏ</m:t>
                    </m:r>
                    <m:r>
                      <a:rPr lang="en-US" i="1">
                        <a:latin typeface="Cambria Math" panose="02040503050406030204" pitchFamily="18" charset="0"/>
                        <a:ea typeface="Cambria Math" panose="02040503050406030204" pitchFamily="18" charset="0"/>
                      </a:rPr>
                      <m:t>𝜔</m:t>
                    </m:r>
                  </m:oMath>
                </a14:m>
                <a:r>
                  <a:rPr lang="en-US" dirty="0"/>
                  <a:t> and the central peak has a width of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ℏ/</m:t>
                    </m:r>
                    <m:r>
                      <a:rPr lang="en-US" b="0" i="1" smtClean="0">
                        <a:latin typeface="Cambria Math" panose="02040503050406030204" pitchFamily="18" charset="0"/>
                        <a:ea typeface="Cambria Math" panose="02040503050406030204" pitchFamily="18" charset="0"/>
                      </a:rPr>
                      <m:t>𝑡</m:t>
                    </m:r>
                  </m:oMath>
                </a14:m>
                <a:r>
                  <a:rPr lang="en-US" dirty="0"/>
                  <a:t>. </a:t>
                </a:r>
              </a:p>
              <a:p>
                <a:endParaRPr lang="en-US" dirty="0"/>
              </a:p>
              <a:p>
                <a:endParaRPr lang="en-US" dirty="0"/>
              </a:p>
              <a:p>
                <a:r>
                  <a:rPr lang="en-US" dirty="0"/>
                  <a:t>For sufficiently large </a:t>
                </a:r>
                <a:r>
                  <a:rPr lang="en-US" i="1" dirty="0"/>
                  <a:t>t</a:t>
                </a:r>
                <a:r>
                  <a:rPr lang="en-US" dirty="0"/>
                  <a:t>, we can again approximate the integral as</a:t>
                </a:r>
              </a:p>
            </p:txBody>
          </p:sp>
        </mc:Choice>
        <mc:Fallback xmlns="">
          <p:sp>
            <p:nvSpPr>
              <p:cNvPr id="14" name="TextBox 13">
                <a:extLst>
                  <a:ext uri="{FF2B5EF4-FFF2-40B4-BE49-F238E27FC236}">
                    <a16:creationId xmlns:a16="http://schemas.microsoft.com/office/drawing/2014/main" id="{18700867-707B-B0BE-EE92-1BEFD548D053}"/>
                  </a:ext>
                </a:extLst>
              </p:cNvPr>
              <p:cNvSpPr txBox="1">
                <a:spLocks noRot="1" noChangeAspect="1" noMove="1" noResize="1" noEditPoints="1" noAdjustHandles="1" noChangeArrowheads="1" noChangeShapeType="1" noTextEdit="1"/>
              </p:cNvSpPr>
              <p:nvPr/>
            </p:nvSpPr>
            <p:spPr>
              <a:xfrm>
                <a:off x="334344" y="3158608"/>
                <a:ext cx="11618166" cy="1499578"/>
              </a:xfrm>
              <a:prstGeom prst="rect">
                <a:avLst/>
              </a:prstGeom>
              <a:blipFill>
                <a:blip r:embed="rId6"/>
                <a:stretch>
                  <a:fillRect l="-437" t="-1681" b="-588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5319D466-3BCF-5411-05B1-AE40E9D66515}"/>
              </a:ext>
            </a:extLst>
          </p:cNvPr>
          <p:cNvPicPr>
            <a:picLocks noChangeAspect="1"/>
          </p:cNvPicPr>
          <p:nvPr/>
        </p:nvPicPr>
        <p:blipFill>
          <a:blip r:embed="rId7"/>
          <a:stretch>
            <a:fillRect/>
          </a:stretch>
        </p:blipFill>
        <p:spPr>
          <a:xfrm>
            <a:off x="2049042" y="3908397"/>
            <a:ext cx="7772400" cy="233479"/>
          </a:xfrm>
          <a:prstGeom prst="rect">
            <a:avLst/>
          </a:prstGeom>
        </p:spPr>
      </p:pic>
      <p:pic>
        <p:nvPicPr>
          <p:cNvPr id="18" name="Picture 17">
            <a:extLst>
              <a:ext uri="{FF2B5EF4-FFF2-40B4-BE49-F238E27FC236}">
                <a16:creationId xmlns:a16="http://schemas.microsoft.com/office/drawing/2014/main" id="{31FF864C-2108-1207-E696-799C2BD13403}"/>
              </a:ext>
            </a:extLst>
          </p:cNvPr>
          <p:cNvPicPr>
            <a:picLocks noChangeAspect="1"/>
          </p:cNvPicPr>
          <p:nvPr/>
        </p:nvPicPr>
        <p:blipFill>
          <a:blip r:embed="rId8"/>
          <a:stretch>
            <a:fillRect/>
          </a:stretch>
        </p:blipFill>
        <p:spPr>
          <a:xfrm>
            <a:off x="3230239" y="4774040"/>
            <a:ext cx="4723816" cy="773959"/>
          </a:xfrm>
          <a:prstGeom prst="rect">
            <a:avLst/>
          </a:prstGeom>
        </p:spPr>
      </p:pic>
      <p:sp>
        <p:nvSpPr>
          <p:cNvPr id="20" name="TextBox 19">
            <a:extLst>
              <a:ext uri="{FF2B5EF4-FFF2-40B4-BE49-F238E27FC236}">
                <a16:creationId xmlns:a16="http://schemas.microsoft.com/office/drawing/2014/main" id="{B111571A-2D17-251F-174F-22533AC8B2C1}"/>
              </a:ext>
            </a:extLst>
          </p:cNvPr>
          <p:cNvSpPr txBox="1"/>
          <p:nvPr/>
        </p:nvSpPr>
        <p:spPr>
          <a:xfrm>
            <a:off x="334344" y="5434473"/>
            <a:ext cx="7979232" cy="369332"/>
          </a:xfrm>
          <a:prstGeom prst="rect">
            <a:avLst/>
          </a:prstGeom>
          <a:noFill/>
        </p:spPr>
        <p:txBody>
          <a:bodyPr wrap="square">
            <a:spAutoFit/>
          </a:bodyPr>
          <a:lstStyle/>
          <a:p>
            <a:r>
              <a:rPr lang="en-US" sz="1800" dirty="0">
                <a:effectLst/>
                <a:latin typeface="ACaslonPro"/>
              </a:rPr>
              <a:t>The remaining integral was previously evaluated  </a:t>
            </a:r>
            <a:endParaRPr lang="en-US" dirty="0"/>
          </a:p>
        </p:txBody>
      </p:sp>
      <p:pic>
        <p:nvPicPr>
          <p:cNvPr id="22" name="Picture 21">
            <a:extLst>
              <a:ext uri="{FF2B5EF4-FFF2-40B4-BE49-F238E27FC236}">
                <a16:creationId xmlns:a16="http://schemas.microsoft.com/office/drawing/2014/main" id="{A2232280-A88A-AA5B-67A2-BAAA76830675}"/>
              </a:ext>
            </a:extLst>
          </p:cNvPr>
          <p:cNvPicPr>
            <a:picLocks noChangeAspect="1"/>
          </p:cNvPicPr>
          <p:nvPr/>
        </p:nvPicPr>
        <p:blipFill>
          <a:blip r:embed="rId9"/>
          <a:stretch>
            <a:fillRect/>
          </a:stretch>
        </p:blipFill>
        <p:spPr>
          <a:xfrm>
            <a:off x="5361260" y="5792199"/>
            <a:ext cx="2458523" cy="761408"/>
          </a:xfrm>
          <a:prstGeom prst="rect">
            <a:avLst/>
          </a:prstGeom>
        </p:spPr>
      </p:pic>
      <p:pic>
        <p:nvPicPr>
          <p:cNvPr id="24" name="Picture 23">
            <a:extLst>
              <a:ext uri="{FF2B5EF4-FFF2-40B4-BE49-F238E27FC236}">
                <a16:creationId xmlns:a16="http://schemas.microsoft.com/office/drawing/2014/main" id="{3C5FC0BE-E4A6-5C42-85FE-C479B3251B69}"/>
              </a:ext>
            </a:extLst>
          </p:cNvPr>
          <p:cNvPicPr>
            <a:picLocks noChangeAspect="1"/>
          </p:cNvPicPr>
          <p:nvPr/>
        </p:nvPicPr>
        <p:blipFill>
          <a:blip r:embed="rId10"/>
          <a:stretch>
            <a:fillRect/>
          </a:stretch>
        </p:blipFill>
        <p:spPr>
          <a:xfrm>
            <a:off x="2639782" y="5835726"/>
            <a:ext cx="1891004" cy="717881"/>
          </a:xfrm>
          <a:prstGeom prst="rect">
            <a:avLst/>
          </a:prstGeom>
        </p:spPr>
      </p:pic>
      <p:sp>
        <p:nvSpPr>
          <p:cNvPr id="25" name="Right Arrow 24">
            <a:extLst>
              <a:ext uri="{FF2B5EF4-FFF2-40B4-BE49-F238E27FC236}">
                <a16:creationId xmlns:a16="http://schemas.microsoft.com/office/drawing/2014/main" id="{78DA886D-51D4-2D14-2C03-B5BE735AE621}"/>
              </a:ext>
            </a:extLst>
          </p:cNvPr>
          <p:cNvSpPr/>
          <p:nvPr/>
        </p:nvSpPr>
        <p:spPr>
          <a:xfrm>
            <a:off x="4759411" y="5981173"/>
            <a:ext cx="373224" cy="417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DD38CC8-BD73-92B5-8105-9216B9840E71}"/>
              </a:ext>
            </a:extLst>
          </p:cNvPr>
          <p:cNvPicPr>
            <a:picLocks noChangeAspect="1"/>
          </p:cNvPicPr>
          <p:nvPr/>
        </p:nvPicPr>
        <p:blipFill>
          <a:blip r:embed="rId11"/>
          <a:stretch>
            <a:fillRect/>
          </a:stretch>
        </p:blipFill>
        <p:spPr>
          <a:xfrm>
            <a:off x="1375957" y="2598354"/>
            <a:ext cx="751263" cy="245462"/>
          </a:xfrm>
          <a:prstGeom prst="rect">
            <a:avLst/>
          </a:prstGeom>
        </p:spPr>
      </p:pic>
      <p:sp>
        <p:nvSpPr>
          <p:cNvPr id="27" name="TextBox 26">
            <a:extLst>
              <a:ext uri="{FF2B5EF4-FFF2-40B4-BE49-F238E27FC236}">
                <a16:creationId xmlns:a16="http://schemas.microsoft.com/office/drawing/2014/main" id="{0D06C90B-4209-64C4-29E6-296B443A6E64}"/>
              </a:ext>
            </a:extLst>
          </p:cNvPr>
          <p:cNvSpPr txBox="1"/>
          <p:nvPr/>
        </p:nvSpPr>
        <p:spPr>
          <a:xfrm>
            <a:off x="2315891" y="2579208"/>
            <a:ext cx="1485791" cy="369332"/>
          </a:xfrm>
          <a:prstGeom prst="rect">
            <a:avLst/>
          </a:prstGeom>
          <a:noFill/>
        </p:spPr>
        <p:txBody>
          <a:bodyPr wrap="none" rtlCol="0">
            <a:spAutoFit/>
          </a:bodyPr>
          <a:lstStyle/>
          <a:p>
            <a:r>
              <a:rPr lang="en-US" dirty="0"/>
              <a:t>at short times</a:t>
            </a:r>
          </a:p>
        </p:txBody>
      </p:sp>
      <p:sp>
        <p:nvSpPr>
          <p:cNvPr id="28" name="Right Arrow 27">
            <a:extLst>
              <a:ext uri="{FF2B5EF4-FFF2-40B4-BE49-F238E27FC236}">
                <a16:creationId xmlns:a16="http://schemas.microsoft.com/office/drawing/2014/main" id="{7C464CDC-A50B-67C0-D5E9-5C82C2781EDD}"/>
              </a:ext>
            </a:extLst>
          </p:cNvPr>
          <p:cNvSpPr/>
          <p:nvPr/>
        </p:nvSpPr>
        <p:spPr>
          <a:xfrm>
            <a:off x="748748" y="2522695"/>
            <a:ext cx="373224" cy="417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2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97CEC7-3C6A-6E04-8470-26224036858F}"/>
              </a:ext>
            </a:extLst>
          </p:cNvPr>
          <p:cNvSpPr txBox="1"/>
          <p:nvPr/>
        </p:nvSpPr>
        <p:spPr>
          <a:xfrm>
            <a:off x="334347" y="1118416"/>
            <a:ext cx="10806404" cy="369332"/>
          </a:xfrm>
          <a:prstGeom prst="rect">
            <a:avLst/>
          </a:prstGeom>
          <a:noFill/>
        </p:spPr>
        <p:txBody>
          <a:bodyPr wrap="square">
            <a:spAutoFit/>
          </a:bodyPr>
          <a:lstStyle/>
          <a:p>
            <a:r>
              <a:rPr lang="en-US" sz="1800" dirty="0">
                <a:effectLst/>
                <a:latin typeface="ACaslonPro"/>
              </a:rPr>
              <a:t>The oscillatory behavior of </a:t>
            </a:r>
            <a:r>
              <a:rPr lang="en-US" sz="1800" i="1" dirty="0">
                <a:effectLst/>
                <a:latin typeface="ACaslonPro"/>
              </a:rPr>
              <a:t>P </a:t>
            </a:r>
            <a:r>
              <a:rPr lang="en-US" sz="1800" dirty="0">
                <a:effectLst/>
                <a:latin typeface="ACaslonPro"/>
              </a:rPr>
              <a:t>has again been “washed out,” giving a constant transition rate </a:t>
            </a:r>
            <a:endParaRPr lang="en-US" dirty="0"/>
          </a:p>
        </p:txBody>
      </p:sp>
      <p:sp>
        <p:nvSpPr>
          <p:cNvPr id="5" name="Title 3">
            <a:extLst>
              <a:ext uri="{FF2B5EF4-FFF2-40B4-BE49-F238E27FC236}">
                <a16:creationId xmlns:a16="http://schemas.microsoft.com/office/drawing/2014/main" id="{1F1A10A3-54AC-71EA-5BC7-434876A30037}"/>
              </a:ext>
            </a:extLst>
          </p:cNvPr>
          <p:cNvSpPr txBox="1">
            <a:spLocks/>
          </p:cNvSpPr>
          <p:nvPr/>
        </p:nvSpPr>
        <p:spPr>
          <a:xfrm>
            <a:off x="33434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Fermi’s Golden Rule</a:t>
            </a:r>
          </a:p>
        </p:txBody>
      </p:sp>
      <p:pic>
        <p:nvPicPr>
          <p:cNvPr id="7" name="Picture 6" descr="A math equation with numbers and symbols&#10;&#10;Description automatically generated">
            <a:extLst>
              <a:ext uri="{FF2B5EF4-FFF2-40B4-BE49-F238E27FC236}">
                <a16:creationId xmlns:a16="http://schemas.microsoft.com/office/drawing/2014/main" id="{6579D6AE-BAAE-5622-11AB-6AFA863704B5}"/>
              </a:ext>
            </a:extLst>
          </p:cNvPr>
          <p:cNvPicPr>
            <a:picLocks noChangeAspect="1"/>
          </p:cNvPicPr>
          <p:nvPr/>
        </p:nvPicPr>
        <p:blipFill>
          <a:blip r:embed="rId2"/>
          <a:stretch>
            <a:fillRect/>
          </a:stretch>
        </p:blipFill>
        <p:spPr>
          <a:xfrm>
            <a:off x="4350075" y="1550010"/>
            <a:ext cx="2647883" cy="973229"/>
          </a:xfrm>
          <a:prstGeom prst="rect">
            <a:avLst/>
          </a:prstGeom>
        </p:spPr>
      </p:pic>
      <p:sp>
        <p:nvSpPr>
          <p:cNvPr id="8" name="TextBox 7">
            <a:extLst>
              <a:ext uri="{FF2B5EF4-FFF2-40B4-BE49-F238E27FC236}">
                <a16:creationId xmlns:a16="http://schemas.microsoft.com/office/drawing/2014/main" id="{9F435EBB-AFAD-F7AF-B068-A6BF6BB1E656}"/>
              </a:ext>
            </a:extLst>
          </p:cNvPr>
          <p:cNvSpPr txBox="1"/>
          <p:nvPr/>
        </p:nvSpPr>
        <p:spPr>
          <a:xfrm>
            <a:off x="334347" y="2890422"/>
            <a:ext cx="3221331" cy="369332"/>
          </a:xfrm>
          <a:prstGeom prst="rect">
            <a:avLst/>
          </a:prstGeom>
          <a:noFill/>
        </p:spPr>
        <p:txBody>
          <a:bodyPr wrap="none" rtlCol="0">
            <a:spAutoFit/>
          </a:bodyPr>
          <a:lstStyle/>
          <a:p>
            <a:r>
              <a:rPr lang="en-US" dirty="0"/>
              <a:t>Notice that in deriving equation </a:t>
            </a:r>
          </a:p>
        </p:txBody>
      </p:sp>
      <p:pic>
        <p:nvPicPr>
          <p:cNvPr id="10" name="Picture 9" descr="A close up of a text&#10;&#10;Description automatically generated">
            <a:extLst>
              <a:ext uri="{FF2B5EF4-FFF2-40B4-BE49-F238E27FC236}">
                <a16:creationId xmlns:a16="http://schemas.microsoft.com/office/drawing/2014/main" id="{7713F595-A092-CE40-2223-28A6806BC7D8}"/>
              </a:ext>
            </a:extLst>
          </p:cNvPr>
          <p:cNvPicPr>
            <a:picLocks noChangeAspect="1"/>
          </p:cNvPicPr>
          <p:nvPr/>
        </p:nvPicPr>
        <p:blipFill>
          <a:blip r:embed="rId3"/>
          <a:stretch>
            <a:fillRect/>
          </a:stretch>
        </p:blipFill>
        <p:spPr>
          <a:xfrm>
            <a:off x="4113602" y="3600440"/>
            <a:ext cx="2794876" cy="645786"/>
          </a:xfrm>
          <a:prstGeom prst="rect">
            <a:avLst/>
          </a:prstGeom>
        </p:spPr>
      </p:pic>
      <p:pic>
        <p:nvPicPr>
          <p:cNvPr id="12" name="Picture 11" descr="A math equations and symbols&#10;&#10;Description automatically generated with medium confidence">
            <a:extLst>
              <a:ext uri="{FF2B5EF4-FFF2-40B4-BE49-F238E27FC236}">
                <a16:creationId xmlns:a16="http://schemas.microsoft.com/office/drawing/2014/main" id="{B167F3D2-939A-D9D1-336B-E74A9AFE265F}"/>
              </a:ext>
            </a:extLst>
          </p:cNvPr>
          <p:cNvPicPr>
            <a:picLocks noChangeAspect="1"/>
          </p:cNvPicPr>
          <p:nvPr/>
        </p:nvPicPr>
        <p:blipFill>
          <a:blip r:embed="rId4"/>
          <a:stretch>
            <a:fillRect/>
          </a:stretch>
        </p:blipFill>
        <p:spPr>
          <a:xfrm>
            <a:off x="3383124" y="2673099"/>
            <a:ext cx="4589946" cy="77748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C6E6F7-7E71-33E4-CAD2-732B62982E8A}"/>
                  </a:ext>
                </a:extLst>
              </p:cNvPr>
              <p:cNvSpPr txBox="1"/>
              <p:nvPr/>
            </p:nvSpPr>
            <p:spPr>
              <a:xfrm>
                <a:off x="334347" y="4396086"/>
                <a:ext cx="11338249" cy="1477328"/>
              </a:xfrm>
              <a:prstGeom prst="rect">
                <a:avLst/>
              </a:prstGeom>
              <a:noFill/>
            </p:spPr>
            <p:txBody>
              <a:bodyPr wrap="square">
                <a:spAutoFit/>
              </a:bodyPr>
              <a:lstStyle/>
              <a:p>
                <a:r>
                  <a:rPr lang="en-US" sz="1800" dirty="0">
                    <a:effectLst/>
                    <a:latin typeface="ACaslonPro"/>
                  </a:rPr>
                  <a:t>since we dropped the other (off-resonance) exponential. That is the source of the two inside the absolute value in </a:t>
                </a:r>
                <a:r>
                  <a:rPr lang="en-US" dirty="0">
                    <a:latin typeface="ACaslonPro"/>
                  </a:rPr>
                  <a:t>e</a:t>
                </a:r>
                <a:r>
                  <a:rPr lang="en-US" sz="1800" dirty="0">
                    <a:effectLst/>
                    <a:latin typeface="ACaslonPro"/>
                  </a:rPr>
                  <a:t>quation above. The expression for </a:t>
                </a:r>
                <a14:m>
                  <m:oMath xmlns:m="http://schemas.openxmlformats.org/officeDocument/2006/math">
                    <m:r>
                      <a:rPr lang="en-US" sz="1800" i="1" dirty="0" smtClean="0">
                        <a:effectLst/>
                        <a:latin typeface="Cambria Math" panose="02040503050406030204" pitchFamily="18" charset="0"/>
                      </a:rPr>
                      <m:t>𝑅</m:t>
                    </m:r>
                  </m:oMath>
                </a14:m>
                <a:r>
                  <a:rPr lang="en-US" sz="1800" dirty="0">
                    <a:effectLst/>
                    <a:latin typeface="ACaslonPro"/>
                  </a:rPr>
                  <a:t> is the</a:t>
                </a:r>
                <a:r>
                  <a:rPr lang="en-US" dirty="0">
                    <a:latin typeface="ACaslonPro"/>
                  </a:rPr>
                  <a:t> </a:t>
                </a:r>
                <a:r>
                  <a:rPr lang="en-US" sz="1800" b="1" dirty="0">
                    <a:effectLst/>
                    <a:latin typeface="ACaslonPro"/>
                  </a:rPr>
                  <a:t>Fermi’s Golden Rule</a:t>
                </a:r>
                <a:r>
                  <a:rPr lang="en-US" dirty="0">
                    <a:latin typeface="ACaslonPro"/>
                  </a:rPr>
                  <a:t> that we have seen before.</a:t>
                </a:r>
                <a:r>
                  <a:rPr lang="en-US" sz="1800" dirty="0">
                    <a:effectLst/>
                    <a:latin typeface="ACaslonPro"/>
                  </a:rPr>
                  <a:t> It seems that also P.A.M. Dirac came up with the same result independently, but E. Fermi is the one who gave it the memorable name. </a:t>
                </a:r>
              </a:p>
              <a:p>
                <a:endParaRPr lang="en-US" dirty="0">
                  <a:latin typeface="ACaslonPro"/>
                </a:endParaRPr>
              </a:p>
              <a:p>
                <a:r>
                  <a:rPr lang="en-US" dirty="0">
                    <a:latin typeface="ACaslonPro"/>
                  </a:rPr>
                  <a:t>It is instructive at this point to look at Example 11.2</a:t>
                </a:r>
                <a:endParaRPr lang="en-US" dirty="0"/>
              </a:p>
            </p:txBody>
          </p:sp>
        </mc:Choice>
        <mc:Fallback xmlns="">
          <p:sp>
            <p:nvSpPr>
              <p:cNvPr id="17" name="TextBox 16">
                <a:extLst>
                  <a:ext uri="{FF2B5EF4-FFF2-40B4-BE49-F238E27FC236}">
                    <a16:creationId xmlns:a16="http://schemas.microsoft.com/office/drawing/2014/main" id="{5FC6E6F7-7E71-33E4-CAD2-732B62982E8A}"/>
                  </a:ext>
                </a:extLst>
              </p:cNvPr>
              <p:cNvSpPr txBox="1">
                <a:spLocks noRot="1" noChangeAspect="1" noMove="1" noResize="1" noEditPoints="1" noAdjustHandles="1" noChangeArrowheads="1" noChangeShapeType="1" noTextEdit="1"/>
              </p:cNvSpPr>
              <p:nvPr/>
            </p:nvSpPr>
            <p:spPr>
              <a:xfrm>
                <a:off x="334347" y="4396086"/>
                <a:ext cx="11338249" cy="1477328"/>
              </a:xfrm>
              <a:prstGeom prst="rect">
                <a:avLst/>
              </a:prstGeom>
              <a:blipFill>
                <a:blip r:embed="rId5"/>
                <a:stretch>
                  <a:fillRect l="-447" t="-1709" b="-512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37C5AAE3-CBF6-37AC-DF6F-FB4FC37AE58E}"/>
              </a:ext>
            </a:extLst>
          </p:cNvPr>
          <p:cNvSpPr txBox="1"/>
          <p:nvPr/>
        </p:nvSpPr>
        <p:spPr>
          <a:xfrm>
            <a:off x="8096640" y="2877173"/>
            <a:ext cx="2260340" cy="369332"/>
          </a:xfrm>
          <a:prstGeom prst="rect">
            <a:avLst/>
          </a:prstGeom>
          <a:noFill/>
        </p:spPr>
        <p:txBody>
          <a:bodyPr wrap="square">
            <a:spAutoFit/>
          </a:bodyPr>
          <a:lstStyle/>
          <a:p>
            <a:r>
              <a:rPr lang="en-US" sz="1800" dirty="0">
                <a:effectLst/>
                <a:latin typeface="ACaslonPro"/>
              </a:rPr>
              <a:t>our perturbation was </a:t>
            </a:r>
            <a:endParaRPr lang="en-US" dirty="0"/>
          </a:p>
        </p:txBody>
      </p:sp>
    </p:spTree>
    <p:extLst>
      <p:ext uri="{BB962C8B-B14F-4D97-AF65-F5344CB8AC3E}">
        <p14:creationId xmlns:p14="http://schemas.microsoft.com/office/powerpoint/2010/main" val="1230781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A723-AA1B-48AD-77A2-1C724025BAC6}"/>
              </a:ext>
            </a:extLst>
          </p:cNvPr>
          <p:cNvSpPr>
            <a:spLocks noGrp="1"/>
          </p:cNvSpPr>
          <p:nvPr>
            <p:ph type="title"/>
          </p:nvPr>
        </p:nvSpPr>
        <p:spPr>
          <a:xfrm>
            <a:off x="315685" y="0"/>
            <a:ext cx="10515600" cy="1325563"/>
          </a:xfrm>
        </p:spPr>
        <p:txBody>
          <a:bodyPr/>
          <a:lstStyle/>
          <a:p>
            <a:r>
              <a:rPr lang="en-US" b="1" dirty="0"/>
              <a:t>Ex 11.2: Differential scattering cross-section</a:t>
            </a:r>
            <a:r>
              <a:rPr lang="en-US" dirty="0"/>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977FC1-19B8-2A7D-986E-07356772DB05}"/>
                  </a:ext>
                </a:extLst>
              </p:cNvPr>
              <p:cNvSpPr txBox="1"/>
              <p:nvPr/>
            </p:nvSpPr>
            <p:spPr>
              <a:xfrm>
                <a:off x="315684" y="1090424"/>
                <a:ext cx="11876315" cy="646331"/>
              </a:xfrm>
              <a:prstGeom prst="rect">
                <a:avLst/>
              </a:prstGeom>
              <a:noFill/>
            </p:spPr>
            <p:txBody>
              <a:bodyPr wrap="square">
                <a:spAutoFit/>
              </a:bodyPr>
              <a:lstStyle/>
              <a:p>
                <a:r>
                  <a:rPr lang="en-US" sz="1800" dirty="0">
                    <a:effectLst/>
                    <a:latin typeface="ACaslonPro"/>
                  </a:rPr>
                  <a:t>Use Fermi’s Golden Rule to obtain the differential scattering cross-section for a particle of mass </a:t>
                </a:r>
                <a:r>
                  <a:rPr lang="en-US" sz="1800" i="1" dirty="0">
                    <a:effectLst/>
                    <a:latin typeface="ACaslonPro"/>
                  </a:rPr>
                  <a:t>m </a:t>
                </a:r>
                <a:r>
                  <a:rPr lang="en-US" sz="1800" dirty="0">
                    <a:effectLst/>
                    <a:latin typeface="ACaslonPro"/>
                  </a:rPr>
                  <a:t>and incident wave </a:t>
                </a:r>
              </a:p>
              <a:p>
                <a:r>
                  <a:rPr lang="en-US" sz="1800" dirty="0">
                    <a:effectLst/>
                    <a:latin typeface="ACaslonPro"/>
                  </a:rPr>
                  <a:t>vector </a:t>
                </a:r>
                <a14:m>
                  <m:oMath xmlns:m="http://schemas.openxmlformats.org/officeDocument/2006/math">
                    <m:r>
                      <a:rPr lang="en-US" sz="1800" b="1" i="1" smtClean="0">
                        <a:effectLst/>
                        <a:latin typeface="Cambria Math" panose="02040503050406030204" pitchFamily="18" charset="0"/>
                      </a:rPr>
                      <m:t>𝒌</m:t>
                    </m:r>
                    <m:r>
                      <a:rPr lang="en-US" sz="1800" b="0" i="1" smtClean="0">
                        <a:effectLst/>
                        <a:latin typeface="Cambria Math" panose="02040503050406030204" pitchFamily="18" charset="0"/>
                      </a:rPr>
                      <m:t>′</m:t>
                    </m:r>
                  </m:oMath>
                </a14:m>
                <a:r>
                  <a:rPr lang="en-US" sz="1800" dirty="0">
                    <a:effectLst/>
                    <a:latin typeface="ACaslonPro"/>
                  </a:rPr>
                  <a:t> </a:t>
                </a:r>
                <a:r>
                  <a:rPr lang="en-US" dirty="0"/>
                  <a:t>scattering from a potential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b="1" i="1" dirty="0" smtClean="0">
                        <a:latin typeface="Cambria Math" panose="02040503050406030204" pitchFamily="18" charset="0"/>
                      </a:rPr>
                      <m:t>𝒓</m:t>
                    </m:r>
                    <m:r>
                      <a:rPr lang="en-US" i="1" dirty="0" smtClean="0">
                        <a:latin typeface="Cambria Math" panose="02040503050406030204" pitchFamily="18" charset="0"/>
                      </a:rPr>
                      <m:t>)</m:t>
                    </m:r>
                  </m:oMath>
                </a14:m>
                <a:endParaRPr lang="en-US" dirty="0"/>
              </a:p>
            </p:txBody>
          </p:sp>
        </mc:Choice>
        <mc:Fallback xmlns="">
          <p:sp>
            <p:nvSpPr>
              <p:cNvPr id="4" name="TextBox 3">
                <a:extLst>
                  <a:ext uri="{FF2B5EF4-FFF2-40B4-BE49-F238E27FC236}">
                    <a16:creationId xmlns:a16="http://schemas.microsoft.com/office/drawing/2014/main" id="{3A977FC1-19B8-2A7D-986E-07356772DB05}"/>
                  </a:ext>
                </a:extLst>
              </p:cNvPr>
              <p:cNvSpPr txBox="1">
                <a:spLocks noRot="1" noChangeAspect="1" noMove="1" noResize="1" noEditPoints="1" noAdjustHandles="1" noChangeArrowheads="1" noChangeShapeType="1" noTextEdit="1"/>
              </p:cNvSpPr>
              <p:nvPr/>
            </p:nvSpPr>
            <p:spPr>
              <a:xfrm>
                <a:off x="315684" y="1090424"/>
                <a:ext cx="11876315" cy="646331"/>
              </a:xfrm>
              <a:prstGeom prst="rect">
                <a:avLst/>
              </a:prstGeom>
              <a:blipFill>
                <a:blip r:embed="rId2"/>
                <a:stretch>
                  <a:fillRect l="-427" t="-3846" b="-15385"/>
                </a:stretch>
              </a:blipFill>
            </p:spPr>
            <p:txBody>
              <a:bodyPr/>
              <a:lstStyle/>
              <a:p>
                <a:r>
                  <a:rPr lang="en-US">
                    <a:noFill/>
                  </a:rPr>
                  <a:t> </a:t>
                </a:r>
              </a:p>
            </p:txBody>
          </p:sp>
        </mc:Fallback>
      </mc:AlternateContent>
      <p:pic>
        <p:nvPicPr>
          <p:cNvPr id="6" name="Picture 5" descr="A diagram of a mathematical equation&#10;&#10;Description automatically generated">
            <a:extLst>
              <a:ext uri="{FF2B5EF4-FFF2-40B4-BE49-F238E27FC236}">
                <a16:creationId xmlns:a16="http://schemas.microsoft.com/office/drawing/2014/main" id="{64C1C2EF-8192-BAF2-C9B9-3DEA91024A26}"/>
              </a:ext>
            </a:extLst>
          </p:cNvPr>
          <p:cNvPicPr>
            <a:picLocks noChangeAspect="1"/>
          </p:cNvPicPr>
          <p:nvPr/>
        </p:nvPicPr>
        <p:blipFill>
          <a:blip r:embed="rId3"/>
          <a:stretch>
            <a:fillRect/>
          </a:stretch>
        </p:blipFill>
        <p:spPr>
          <a:xfrm>
            <a:off x="3068280" y="1694812"/>
            <a:ext cx="5010409" cy="1838602"/>
          </a:xfrm>
          <a:prstGeom prst="rect">
            <a:avLst/>
          </a:prstGeom>
        </p:spPr>
      </p:pic>
      <p:sp>
        <p:nvSpPr>
          <p:cNvPr id="8" name="TextBox 7">
            <a:extLst>
              <a:ext uri="{FF2B5EF4-FFF2-40B4-BE49-F238E27FC236}">
                <a16:creationId xmlns:a16="http://schemas.microsoft.com/office/drawing/2014/main" id="{75C5931D-D911-2F7F-44E5-42FBBB8CFE14}"/>
              </a:ext>
            </a:extLst>
          </p:cNvPr>
          <p:cNvSpPr txBox="1"/>
          <p:nvPr/>
        </p:nvSpPr>
        <p:spPr>
          <a:xfrm>
            <a:off x="156287" y="3792109"/>
            <a:ext cx="6097554" cy="369332"/>
          </a:xfrm>
          <a:prstGeom prst="rect">
            <a:avLst/>
          </a:prstGeom>
          <a:noFill/>
        </p:spPr>
        <p:txBody>
          <a:bodyPr wrap="square">
            <a:spAutoFit/>
          </a:bodyPr>
          <a:lstStyle/>
          <a:p>
            <a:r>
              <a:rPr lang="en-US" sz="1800" dirty="0">
                <a:effectLst/>
                <a:latin typeface="ACaslonPro"/>
              </a:rPr>
              <a:t>We take our initial and final states to be plane waves: </a:t>
            </a:r>
            <a:endParaRPr lang="en-US" dirty="0"/>
          </a:p>
        </p:txBody>
      </p:sp>
      <p:pic>
        <p:nvPicPr>
          <p:cNvPr id="10" name="Picture 9" descr="A black text on a white background&#10;&#10;Description automatically generated">
            <a:extLst>
              <a:ext uri="{FF2B5EF4-FFF2-40B4-BE49-F238E27FC236}">
                <a16:creationId xmlns:a16="http://schemas.microsoft.com/office/drawing/2014/main" id="{F195506A-85AF-663A-F79E-009FF0B2194D}"/>
              </a:ext>
            </a:extLst>
          </p:cNvPr>
          <p:cNvPicPr>
            <a:picLocks noChangeAspect="1"/>
          </p:cNvPicPr>
          <p:nvPr/>
        </p:nvPicPr>
        <p:blipFill>
          <a:blip r:embed="rId4"/>
          <a:stretch>
            <a:fillRect/>
          </a:stretch>
        </p:blipFill>
        <p:spPr>
          <a:xfrm>
            <a:off x="4478335" y="4240323"/>
            <a:ext cx="3551012" cy="68101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F43278-11EC-C6BB-2628-FE5531A83DB0}"/>
                  </a:ext>
                </a:extLst>
              </p:cNvPr>
              <p:cNvSpPr txBox="1"/>
              <p:nvPr/>
            </p:nvSpPr>
            <p:spPr>
              <a:xfrm>
                <a:off x="156287" y="5046728"/>
                <a:ext cx="11876315" cy="923330"/>
              </a:xfrm>
              <a:prstGeom prst="rect">
                <a:avLst/>
              </a:prstGeom>
              <a:noFill/>
            </p:spPr>
            <p:txBody>
              <a:bodyPr wrap="square">
                <a:spAutoFit/>
              </a:bodyPr>
              <a:lstStyle/>
              <a:p>
                <a:r>
                  <a:rPr lang="en-US" sz="1800" dirty="0">
                    <a:effectLst/>
                    <a:latin typeface="ACaslonPro"/>
                  </a:rPr>
                  <a:t>Here </a:t>
                </a:r>
                <a:r>
                  <a:rPr lang="en-US" dirty="0">
                    <a:latin typeface="ACaslonPro"/>
                  </a:rPr>
                  <a:t>we </a:t>
                </a:r>
                <a:r>
                  <a:rPr lang="en-US" sz="1800" dirty="0">
                    <a:effectLst/>
                    <a:latin typeface="ACaslonPro"/>
                  </a:rPr>
                  <a:t>used a technique called </a:t>
                </a:r>
                <a:r>
                  <a:rPr lang="en-US" sz="1800" b="1" dirty="0">
                    <a:effectLst/>
                    <a:latin typeface="ACaslonPro"/>
                  </a:rPr>
                  <a:t>box normalization</a:t>
                </a:r>
                <a:r>
                  <a:rPr lang="en-US" sz="1800" dirty="0">
                    <a:effectLst/>
                    <a:latin typeface="ACaslonPro"/>
                  </a:rPr>
                  <a:t>; we place the whole setup inside a box of length </a:t>
                </a:r>
                <a14:m>
                  <m:oMath xmlns:m="http://schemas.openxmlformats.org/officeDocument/2006/math">
                    <m:r>
                      <a:rPr lang="en-US" i="1" dirty="0" smtClean="0">
                        <a:latin typeface="Cambria Math" panose="02040503050406030204" pitchFamily="18" charset="0"/>
                      </a:rPr>
                      <m:t>𝑙</m:t>
                    </m:r>
                    <m:r>
                      <a:rPr lang="en-US" i="1" dirty="0">
                        <a:latin typeface="Cambria Math" panose="02040503050406030204" pitchFamily="18" charset="0"/>
                      </a:rPr>
                      <m:t> </m:t>
                    </m:r>
                  </m:oMath>
                </a14:m>
                <a:r>
                  <a:rPr lang="en-US" sz="1800" dirty="0">
                    <a:effectLst/>
                    <a:latin typeface="ACaslonPro"/>
                  </a:rPr>
                  <a:t>on a side. This makes the free-particle states </a:t>
                </a:r>
                <a:r>
                  <a:rPr lang="en-US" sz="1800" dirty="0" err="1">
                    <a:effectLst/>
                    <a:latin typeface="ACaslonPro"/>
                  </a:rPr>
                  <a:t>normalizable</a:t>
                </a:r>
                <a:r>
                  <a:rPr lang="en-US" sz="1800" dirty="0">
                    <a:effectLst/>
                    <a:latin typeface="ACaslonPro"/>
                  </a:rPr>
                  <a:t> and countable. Formally, we want the limit </a:t>
                </a:r>
                <a14:m>
                  <m:oMath xmlns:m="http://schemas.openxmlformats.org/officeDocument/2006/math">
                    <m:r>
                      <a:rPr lang="en-US" sz="1800" b="0" i="1" smtClean="0">
                        <a:effectLst/>
                        <a:latin typeface="Cambria Math" panose="02040503050406030204" pitchFamily="18" charset="0"/>
                      </a:rPr>
                      <m:t>𝑙</m:t>
                    </m:r>
                    <m:r>
                      <a:rPr lang="en-US" sz="1800" b="0" i="1" smtClean="0">
                        <a:effectLst/>
                        <a:latin typeface="Cambria Math" panose="02040503050406030204" pitchFamily="18" charset="0"/>
                        <a:ea typeface="Cambria Math" panose="02040503050406030204" pitchFamily="18" charset="0"/>
                      </a:rPr>
                      <m:t>→∞</m:t>
                    </m:r>
                  </m:oMath>
                </a14:m>
                <a:r>
                  <a:rPr lang="en-US" dirty="0"/>
                  <a:t>, in practice </a:t>
                </a:r>
                <a14:m>
                  <m:oMath xmlns:m="http://schemas.openxmlformats.org/officeDocument/2006/math">
                    <m:r>
                      <a:rPr lang="en-US" i="1" dirty="0">
                        <a:latin typeface="Cambria Math" panose="02040503050406030204" pitchFamily="18" charset="0"/>
                      </a:rPr>
                      <m:t>𝑙</m:t>
                    </m:r>
                  </m:oMath>
                </a14:m>
                <a:r>
                  <a:rPr lang="en-US" i="1" dirty="0"/>
                  <a:t> </a:t>
                </a:r>
                <a:r>
                  <a:rPr lang="en-US" dirty="0"/>
                  <a:t>will drop out of our final expression. Using periodic boundary conditions, the allowed values of </a:t>
                </a:r>
                <a14:m>
                  <m:oMath xmlns:m="http://schemas.openxmlformats.org/officeDocument/2006/math">
                    <m:r>
                      <a:rPr lang="en-US" b="1" i="1">
                        <a:latin typeface="Cambria Math" panose="02040503050406030204" pitchFamily="18" charset="0"/>
                      </a:rPr>
                      <m:t>𝒌</m:t>
                    </m:r>
                  </m:oMath>
                </a14:m>
                <a:r>
                  <a:rPr lang="en-US" dirty="0"/>
                  <a:t> are</a:t>
                </a:r>
              </a:p>
            </p:txBody>
          </p:sp>
        </mc:Choice>
        <mc:Fallback xmlns="">
          <p:sp>
            <p:nvSpPr>
              <p:cNvPr id="12" name="TextBox 11">
                <a:extLst>
                  <a:ext uri="{FF2B5EF4-FFF2-40B4-BE49-F238E27FC236}">
                    <a16:creationId xmlns:a16="http://schemas.microsoft.com/office/drawing/2014/main" id="{2CF43278-11EC-C6BB-2628-FE5531A83DB0}"/>
                  </a:ext>
                </a:extLst>
              </p:cNvPr>
              <p:cNvSpPr txBox="1">
                <a:spLocks noRot="1" noChangeAspect="1" noMove="1" noResize="1" noEditPoints="1" noAdjustHandles="1" noChangeArrowheads="1" noChangeShapeType="1" noTextEdit="1"/>
              </p:cNvSpPr>
              <p:nvPr/>
            </p:nvSpPr>
            <p:spPr>
              <a:xfrm>
                <a:off x="156287" y="5046728"/>
                <a:ext cx="11876315" cy="923330"/>
              </a:xfrm>
              <a:prstGeom prst="rect">
                <a:avLst/>
              </a:prstGeom>
              <a:blipFill>
                <a:blip r:embed="rId5"/>
                <a:stretch>
                  <a:fillRect l="-427" t="-2740" b="-10959"/>
                </a:stretch>
              </a:blipFill>
            </p:spPr>
            <p:txBody>
              <a:bodyPr/>
              <a:lstStyle/>
              <a:p>
                <a:r>
                  <a:rPr lang="en-US">
                    <a:noFill/>
                  </a:rPr>
                  <a:t> </a:t>
                </a:r>
              </a:p>
            </p:txBody>
          </p:sp>
        </mc:Fallback>
      </mc:AlternateContent>
      <p:pic>
        <p:nvPicPr>
          <p:cNvPr id="14" name="Picture 13" descr="A math symbols with arrows and plus signs&#10;&#10;Description automatically generated with medium confidence">
            <a:extLst>
              <a:ext uri="{FF2B5EF4-FFF2-40B4-BE49-F238E27FC236}">
                <a16:creationId xmlns:a16="http://schemas.microsoft.com/office/drawing/2014/main" id="{70ACF5C2-24B9-26C7-8F28-331ADF33C68B}"/>
              </a:ext>
            </a:extLst>
          </p:cNvPr>
          <p:cNvPicPr>
            <a:picLocks noChangeAspect="1"/>
          </p:cNvPicPr>
          <p:nvPr/>
        </p:nvPicPr>
        <p:blipFill>
          <a:blip r:embed="rId6"/>
          <a:stretch>
            <a:fillRect/>
          </a:stretch>
        </p:blipFill>
        <p:spPr>
          <a:xfrm>
            <a:off x="4509924" y="5970058"/>
            <a:ext cx="3169039" cy="72581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9AC58E1-8E13-4165-2C2C-8089934C91C5}"/>
                  </a:ext>
                </a:extLst>
              </p:cNvPr>
              <p:cNvSpPr txBox="1"/>
              <p:nvPr/>
            </p:nvSpPr>
            <p:spPr>
              <a:xfrm>
                <a:off x="8500511" y="6183500"/>
                <a:ext cx="2710543" cy="298928"/>
              </a:xfrm>
              <a:prstGeom prst="rect">
                <a:avLst/>
              </a:prstGeom>
              <a:noFill/>
            </p:spPr>
            <p:txBody>
              <a:bodyPr wrap="squar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𝑥</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𝑦</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𝑧</m:t>
                        </m:r>
                      </m:sub>
                    </m:sSub>
                  </m:oMath>
                </a14:m>
                <a:r>
                  <a:rPr lang="en-US" dirty="0"/>
                  <a:t> are integers </a:t>
                </a:r>
              </a:p>
            </p:txBody>
          </p:sp>
        </mc:Choice>
        <mc:Fallback xmlns="">
          <p:sp>
            <p:nvSpPr>
              <p:cNvPr id="15" name="TextBox 14">
                <a:extLst>
                  <a:ext uri="{FF2B5EF4-FFF2-40B4-BE49-F238E27FC236}">
                    <a16:creationId xmlns:a16="http://schemas.microsoft.com/office/drawing/2014/main" id="{89AC58E1-8E13-4165-2C2C-8089934C91C5}"/>
                  </a:ext>
                </a:extLst>
              </p:cNvPr>
              <p:cNvSpPr txBox="1">
                <a:spLocks noRot="1" noChangeAspect="1" noMove="1" noResize="1" noEditPoints="1" noAdjustHandles="1" noChangeArrowheads="1" noChangeShapeType="1" noTextEdit="1"/>
              </p:cNvSpPr>
              <p:nvPr/>
            </p:nvSpPr>
            <p:spPr>
              <a:xfrm>
                <a:off x="8500511" y="6183500"/>
                <a:ext cx="2710543" cy="298928"/>
              </a:xfrm>
              <a:prstGeom prst="rect">
                <a:avLst/>
              </a:prstGeom>
              <a:blipFill>
                <a:blip r:embed="rId7"/>
                <a:stretch>
                  <a:fillRect l="-2336" t="-24000" b="-40000"/>
                </a:stretch>
              </a:blipFill>
            </p:spPr>
            <p:txBody>
              <a:bodyPr/>
              <a:lstStyle/>
              <a:p>
                <a:r>
                  <a:rPr lang="en-US">
                    <a:noFill/>
                  </a:rPr>
                  <a:t> </a:t>
                </a:r>
              </a:p>
            </p:txBody>
          </p:sp>
        </mc:Fallback>
      </mc:AlternateContent>
    </p:spTree>
    <p:extLst>
      <p:ext uri="{BB962C8B-B14F-4D97-AF65-F5344CB8AC3E}">
        <p14:creationId xmlns:p14="http://schemas.microsoft.com/office/powerpoint/2010/main" val="418506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DA576F7-39C3-2CAF-D2C3-3C9136086E92}"/>
              </a:ext>
            </a:extLst>
          </p:cNvPr>
          <p:cNvSpPr txBox="1">
            <a:spLocks/>
          </p:cNvSpPr>
          <p:nvPr/>
        </p:nvSpPr>
        <p:spPr>
          <a:xfrm>
            <a:off x="31568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 11.2: Differential scattering cross-section</a:t>
            </a:r>
            <a:r>
              <a:rPr lang="en-US"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BC80DD-E8E3-EEDC-94F3-2EE834C8393C}"/>
                  </a:ext>
                </a:extLst>
              </p:cNvPr>
              <p:cNvSpPr txBox="1"/>
              <p:nvPr/>
            </p:nvSpPr>
            <p:spPr>
              <a:xfrm>
                <a:off x="315685" y="1140898"/>
                <a:ext cx="11560630" cy="376770"/>
              </a:xfrm>
              <a:prstGeom prst="rect">
                <a:avLst/>
              </a:prstGeom>
              <a:noFill/>
            </p:spPr>
            <p:txBody>
              <a:bodyPr wrap="square">
                <a:spAutoFit/>
              </a:bodyPr>
              <a:lstStyle/>
              <a:p>
                <a:r>
                  <a:rPr lang="en-US" sz="1800" dirty="0">
                    <a:effectLst/>
                    <a:latin typeface="ACaslonPro"/>
                  </a:rPr>
                  <a:t>Our perturbation is the scattering potential </a:t>
                </a:r>
                <a14:m>
                  <m:oMath xmlns:m="http://schemas.openxmlformats.org/officeDocument/2006/math">
                    <m:sSup>
                      <m:sSupPr>
                        <m:ctrlPr>
                          <a:rPr lang="en-US" sz="1800" b="0" i="1" smtClean="0">
                            <a:effectLst/>
                            <a:latin typeface="Cambria Math" panose="02040503050406030204" pitchFamily="18" charset="0"/>
                          </a:rPr>
                        </m:ctrlPr>
                      </m:sSupPr>
                      <m:e>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𝐻</m:t>
                            </m:r>
                          </m:e>
                        </m:acc>
                      </m:e>
                      <m:sup>
                        <m:r>
                          <a:rPr lang="en-US" sz="1800" b="0" i="1" smtClean="0">
                            <a:effectLst/>
                            <a:latin typeface="Cambria Math" panose="02040503050406030204" pitchFamily="18" charset="0"/>
                          </a:rPr>
                          <m:t>′</m:t>
                        </m:r>
                      </m:sup>
                    </m:sSup>
                    <m:r>
                      <a:rPr lang="en-US" sz="1800" b="0" i="0" smtClean="0">
                        <a:effectLst/>
                        <a:latin typeface="Cambria Math" panose="02040503050406030204" pitchFamily="18" charset="0"/>
                      </a:rPr>
                      <m:t>=</m:t>
                    </m:r>
                    <m:r>
                      <m:rPr>
                        <m:sty m:val="p"/>
                      </m:rPr>
                      <a:rPr lang="en-US" sz="1800" b="0" i="0" smtClean="0">
                        <a:effectLst/>
                        <a:latin typeface="Cambria Math" panose="02040503050406030204" pitchFamily="18" charset="0"/>
                      </a:rPr>
                      <m:t>V</m:t>
                    </m:r>
                    <m:r>
                      <a:rPr lang="en-US" sz="1800" b="0" i="0" smtClean="0">
                        <a:effectLst/>
                        <a:latin typeface="Cambria Math" panose="02040503050406030204" pitchFamily="18" charset="0"/>
                      </a:rPr>
                      <m:t>(</m:t>
                    </m:r>
                    <m:r>
                      <a:rPr lang="en-US" sz="1800" b="1" i="1" smtClean="0">
                        <a:effectLst/>
                        <a:latin typeface="Cambria Math" panose="02040503050406030204" pitchFamily="18" charset="0"/>
                      </a:rPr>
                      <m:t>𝒓</m:t>
                    </m:r>
                    <m:r>
                      <a:rPr lang="en-US" sz="1800" b="0" i="0" smtClean="0">
                        <a:effectLst/>
                        <a:latin typeface="Cambria Math" panose="02040503050406030204" pitchFamily="18" charset="0"/>
                      </a:rPr>
                      <m:t>)</m:t>
                    </m:r>
                  </m:oMath>
                </a14:m>
                <a:r>
                  <a:rPr lang="en-US" sz="1800" dirty="0">
                    <a:effectLst/>
                    <a:latin typeface="ACaslonPro"/>
                  </a:rPr>
                  <a:t> and the relevant matrix element is   </a:t>
                </a:r>
                <a:endParaRPr lang="en-US" dirty="0"/>
              </a:p>
            </p:txBody>
          </p:sp>
        </mc:Choice>
        <mc:Fallback xmlns="">
          <p:sp>
            <p:nvSpPr>
              <p:cNvPr id="5" name="TextBox 4">
                <a:extLst>
                  <a:ext uri="{FF2B5EF4-FFF2-40B4-BE49-F238E27FC236}">
                    <a16:creationId xmlns:a16="http://schemas.microsoft.com/office/drawing/2014/main" id="{6ABC80DD-E8E3-EEDC-94F3-2EE834C8393C}"/>
                  </a:ext>
                </a:extLst>
              </p:cNvPr>
              <p:cNvSpPr txBox="1">
                <a:spLocks noRot="1" noChangeAspect="1" noMove="1" noResize="1" noEditPoints="1" noAdjustHandles="1" noChangeArrowheads="1" noChangeShapeType="1" noTextEdit="1"/>
              </p:cNvSpPr>
              <p:nvPr/>
            </p:nvSpPr>
            <p:spPr>
              <a:xfrm>
                <a:off x="315685" y="1140898"/>
                <a:ext cx="11560630" cy="376770"/>
              </a:xfrm>
              <a:prstGeom prst="rect">
                <a:avLst/>
              </a:prstGeom>
              <a:blipFill>
                <a:blip r:embed="rId2"/>
                <a:stretch>
                  <a:fillRect l="-439" t="-3226" b="-2580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94FAD98-0C8B-5295-9D5E-53F03BF7E988}"/>
              </a:ext>
            </a:extLst>
          </p:cNvPr>
          <p:cNvPicPr>
            <a:picLocks noChangeAspect="1"/>
          </p:cNvPicPr>
          <p:nvPr/>
        </p:nvPicPr>
        <p:blipFill>
          <a:blip r:embed="rId3"/>
          <a:stretch>
            <a:fillRect/>
          </a:stretch>
        </p:blipFill>
        <p:spPr>
          <a:xfrm>
            <a:off x="2214724" y="1778020"/>
            <a:ext cx="6717522" cy="688441"/>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BAB2E9-8794-915D-21C3-D781B6ABE90B}"/>
                  </a:ext>
                </a:extLst>
              </p:cNvPr>
              <p:cNvSpPr txBox="1"/>
              <p:nvPr/>
            </p:nvSpPr>
            <p:spPr>
              <a:xfrm>
                <a:off x="315684" y="2584780"/>
                <a:ext cx="11560629" cy="1200329"/>
              </a:xfrm>
              <a:prstGeom prst="rect">
                <a:avLst/>
              </a:prstGeom>
              <a:noFill/>
            </p:spPr>
            <p:txBody>
              <a:bodyPr wrap="square">
                <a:spAutoFit/>
              </a:bodyPr>
              <a:lstStyle/>
              <a:p>
                <a:r>
                  <a:rPr lang="en-US" sz="1800" dirty="0">
                    <a:effectLst/>
                    <a:latin typeface="ACaslonPro"/>
                  </a:rPr>
                  <a:t>We need to determine the density of states. In a scattering experiment we measure the number of particles scattered into a solid angle </a:t>
                </a:r>
                <a14:m>
                  <m:oMath xmlns:m="http://schemas.openxmlformats.org/officeDocument/2006/math">
                    <m:r>
                      <a:rPr lang="en-US" sz="1800" b="0" i="1" smtClean="0">
                        <a:effectLst/>
                        <a:latin typeface="Cambria Math" panose="02040503050406030204" pitchFamily="18" charset="0"/>
                      </a:rPr>
                      <m:t>𝑑</m:t>
                    </m:r>
                    <m:r>
                      <m:rPr>
                        <m:sty m:val="p"/>
                      </m:rPr>
                      <a:rPr lang="el-GR" sz="1800" b="0" i="1" smtClean="0">
                        <a:effectLst/>
                        <a:latin typeface="Cambria Math" panose="02040503050406030204" pitchFamily="18" charset="0"/>
                        <a:ea typeface="Cambria Math" panose="02040503050406030204" pitchFamily="18" charset="0"/>
                      </a:rPr>
                      <m:t>Ω</m:t>
                    </m:r>
                  </m:oMath>
                </a14:m>
                <a:r>
                  <a:rPr lang="en-US" dirty="0"/>
                  <a:t>. We want to count the number of states with energies between </a:t>
                </a:r>
                <a14:m>
                  <m:oMath xmlns:m="http://schemas.openxmlformats.org/officeDocument/2006/math">
                    <m:r>
                      <a:rPr lang="en-US" i="1" dirty="0">
                        <a:latin typeface="Cambria Math" panose="02040503050406030204" pitchFamily="18" charset="0"/>
                      </a:rPr>
                      <m:t>𝐸</m:t>
                    </m:r>
                  </m:oMath>
                </a14:m>
                <a:r>
                  <a:rPr lang="en-US" i="1" dirty="0"/>
                  <a:t> </a:t>
                </a:r>
                <a:r>
                  <a:rPr lang="en-US" dirty="0"/>
                  <a:t>and </a:t>
                </a:r>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𝑑𝐸</m:t>
                    </m:r>
                  </m:oMath>
                </a14:m>
                <a:r>
                  <a:rPr lang="en-US" dirty="0"/>
                  <a:t> with wave vectors </a:t>
                </a:r>
              </a:p>
              <a:p>
                <a14:m>
                  <m:oMath xmlns:m="http://schemas.openxmlformats.org/officeDocument/2006/math">
                    <m:r>
                      <a:rPr lang="en-US" b="1" i="1" smtClean="0">
                        <a:latin typeface="Cambria Math" panose="02040503050406030204" pitchFamily="18" charset="0"/>
                      </a:rPr>
                      <m:t>𝒌</m:t>
                    </m:r>
                  </m:oMath>
                </a14:m>
                <a:r>
                  <a:rPr lang="en-US" b="1" dirty="0"/>
                  <a:t> </a:t>
                </a:r>
                <a:r>
                  <a:rPr lang="en-US" dirty="0"/>
                  <a:t>lying inside </a:t>
                </a:r>
                <a14:m>
                  <m:oMath xmlns:m="http://schemas.openxmlformats.org/officeDocument/2006/math">
                    <m:r>
                      <a:rPr lang="en-US"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oMath>
                </a14:m>
                <a:r>
                  <a:rPr lang="en-US" dirty="0"/>
                  <a:t>. In the </a:t>
                </a:r>
                <a:r>
                  <a:rPr lang="en-US" b="1" i="1" dirty="0"/>
                  <a:t>k</a:t>
                </a:r>
                <a:r>
                  <a:rPr lang="en-US" i="1" dirty="0"/>
                  <a:t> </a:t>
                </a:r>
                <a:r>
                  <a:rPr lang="en-US" dirty="0"/>
                  <a:t>space, these states occupy a section of a spherical shell of radius </a:t>
                </a:r>
                <a:r>
                  <a:rPr lang="en-US" i="1" dirty="0"/>
                  <a:t>k </a:t>
                </a:r>
                <a:r>
                  <a:rPr lang="en-US" dirty="0"/>
                  <a:t>and thickness </a:t>
                </a:r>
                <a14:m>
                  <m:oMath xmlns:m="http://schemas.openxmlformats.org/officeDocument/2006/math">
                    <m:r>
                      <a:rPr lang="en-US" i="1" dirty="0" smtClean="0">
                        <a:latin typeface="Cambria Math" panose="02040503050406030204" pitchFamily="18" charset="0"/>
                      </a:rPr>
                      <m:t>𝑑𝑘</m:t>
                    </m:r>
                  </m:oMath>
                </a14:m>
                <a:r>
                  <a:rPr lang="en-US" i="1" dirty="0"/>
                  <a:t> </a:t>
                </a:r>
                <a:r>
                  <a:rPr lang="en-US" dirty="0"/>
                  <a:t>that subtends a solid angle; it has a volume </a:t>
                </a:r>
              </a:p>
            </p:txBody>
          </p:sp>
        </mc:Choice>
        <mc:Fallback xmlns="">
          <p:sp>
            <p:nvSpPr>
              <p:cNvPr id="9" name="TextBox 8">
                <a:extLst>
                  <a:ext uri="{FF2B5EF4-FFF2-40B4-BE49-F238E27FC236}">
                    <a16:creationId xmlns:a16="http://schemas.microsoft.com/office/drawing/2014/main" id="{03BAB2E9-8794-915D-21C3-D781B6ABE90B}"/>
                  </a:ext>
                </a:extLst>
              </p:cNvPr>
              <p:cNvSpPr txBox="1">
                <a:spLocks noRot="1" noChangeAspect="1" noMove="1" noResize="1" noEditPoints="1" noAdjustHandles="1" noChangeArrowheads="1" noChangeShapeType="1" noTextEdit="1"/>
              </p:cNvSpPr>
              <p:nvPr/>
            </p:nvSpPr>
            <p:spPr>
              <a:xfrm>
                <a:off x="315684" y="2584780"/>
                <a:ext cx="11560629" cy="1200329"/>
              </a:xfrm>
              <a:prstGeom prst="rect">
                <a:avLst/>
              </a:prstGeom>
              <a:blipFill>
                <a:blip r:embed="rId4"/>
                <a:stretch>
                  <a:fillRect l="-439" t="-2083" r="-439" b="-7292"/>
                </a:stretch>
              </a:blipFill>
            </p:spPr>
            <p:txBody>
              <a:bodyPr/>
              <a:lstStyle/>
              <a:p>
                <a:r>
                  <a:rPr lang="en-US">
                    <a:noFill/>
                  </a:rPr>
                  <a:t> </a:t>
                </a:r>
              </a:p>
            </p:txBody>
          </p:sp>
        </mc:Fallback>
      </mc:AlternateContent>
      <p:pic>
        <p:nvPicPr>
          <p:cNvPr id="11" name="Picture 10" descr="A black letter on a white background&#10;&#10;Description automatically generated">
            <a:extLst>
              <a:ext uri="{FF2B5EF4-FFF2-40B4-BE49-F238E27FC236}">
                <a16:creationId xmlns:a16="http://schemas.microsoft.com/office/drawing/2014/main" id="{B0735353-A9A8-385D-2492-D8A3E198625C}"/>
              </a:ext>
            </a:extLst>
          </p:cNvPr>
          <p:cNvPicPr>
            <a:picLocks noChangeAspect="1"/>
          </p:cNvPicPr>
          <p:nvPr/>
        </p:nvPicPr>
        <p:blipFill>
          <a:blip r:embed="rId5"/>
          <a:stretch>
            <a:fillRect/>
          </a:stretch>
        </p:blipFill>
        <p:spPr>
          <a:xfrm>
            <a:off x="4938485" y="3711682"/>
            <a:ext cx="1270000" cy="571500"/>
          </a:xfrm>
          <a:prstGeom prst="rect">
            <a:avLst/>
          </a:prstGeom>
        </p:spPr>
      </p:pic>
      <p:sp>
        <p:nvSpPr>
          <p:cNvPr id="13" name="TextBox 12">
            <a:extLst>
              <a:ext uri="{FF2B5EF4-FFF2-40B4-BE49-F238E27FC236}">
                <a16:creationId xmlns:a16="http://schemas.microsoft.com/office/drawing/2014/main" id="{148A4878-9E33-050F-74CE-B7F7E8F1413C}"/>
              </a:ext>
            </a:extLst>
          </p:cNvPr>
          <p:cNvSpPr txBox="1"/>
          <p:nvPr/>
        </p:nvSpPr>
        <p:spPr>
          <a:xfrm>
            <a:off x="315684" y="4283182"/>
            <a:ext cx="6097554" cy="369332"/>
          </a:xfrm>
          <a:prstGeom prst="rect">
            <a:avLst/>
          </a:prstGeom>
          <a:noFill/>
        </p:spPr>
        <p:txBody>
          <a:bodyPr wrap="square">
            <a:spAutoFit/>
          </a:bodyPr>
          <a:lstStyle/>
          <a:p>
            <a:r>
              <a:rPr lang="en-US" sz="1800" dirty="0">
                <a:effectLst/>
                <a:latin typeface="ACaslonPro"/>
              </a:rPr>
              <a:t>and contains a number of states</a:t>
            </a:r>
            <a:r>
              <a:rPr lang="en-US" sz="1400" dirty="0">
                <a:solidFill>
                  <a:srgbClr val="5B6BEA"/>
                </a:solidFill>
                <a:effectLst/>
                <a:latin typeface="ACaslonPro"/>
              </a:rPr>
              <a:t> </a:t>
            </a:r>
            <a:endParaRPr lang="en-US" dirty="0"/>
          </a:p>
        </p:txBody>
      </p:sp>
      <p:pic>
        <p:nvPicPr>
          <p:cNvPr id="15" name="Picture 14" descr="A math equation with numbers and symbols&#10;&#10;Description automatically generated">
            <a:extLst>
              <a:ext uri="{FF2B5EF4-FFF2-40B4-BE49-F238E27FC236}">
                <a16:creationId xmlns:a16="http://schemas.microsoft.com/office/drawing/2014/main" id="{7AC6BF7D-4199-CBD5-410F-70BDB3B4E419}"/>
              </a:ext>
            </a:extLst>
          </p:cNvPr>
          <p:cNvPicPr>
            <a:picLocks noChangeAspect="1"/>
          </p:cNvPicPr>
          <p:nvPr/>
        </p:nvPicPr>
        <p:blipFill>
          <a:blip r:embed="rId6"/>
          <a:stretch>
            <a:fillRect/>
          </a:stretch>
        </p:blipFill>
        <p:spPr>
          <a:xfrm>
            <a:off x="3012296" y="4652514"/>
            <a:ext cx="4956047" cy="798091"/>
          </a:xfrm>
          <a:prstGeom prst="rect">
            <a:avLst/>
          </a:prstGeom>
        </p:spPr>
      </p:pic>
      <p:pic>
        <p:nvPicPr>
          <p:cNvPr id="16" name="Picture 15">
            <a:extLst>
              <a:ext uri="{FF2B5EF4-FFF2-40B4-BE49-F238E27FC236}">
                <a16:creationId xmlns:a16="http://schemas.microsoft.com/office/drawing/2014/main" id="{9A6BFDDD-B520-DA94-08B2-0C7C045BBCE0}"/>
              </a:ext>
            </a:extLst>
          </p:cNvPr>
          <p:cNvPicPr>
            <a:picLocks noChangeAspect="1"/>
          </p:cNvPicPr>
          <p:nvPr/>
        </p:nvPicPr>
        <p:blipFill>
          <a:blip r:embed="rId7"/>
          <a:stretch>
            <a:fillRect/>
          </a:stretch>
        </p:blipFill>
        <p:spPr>
          <a:xfrm>
            <a:off x="3012296" y="5879999"/>
            <a:ext cx="1887766" cy="323843"/>
          </a:xfrm>
          <a:prstGeom prst="rect">
            <a:avLst/>
          </a:prstGeom>
        </p:spPr>
      </p:pic>
      <p:pic>
        <p:nvPicPr>
          <p:cNvPr id="18" name="Picture 17" descr="A math problem with numbers and a smiley face&#10;&#10;Description automatically generated">
            <a:extLst>
              <a:ext uri="{FF2B5EF4-FFF2-40B4-BE49-F238E27FC236}">
                <a16:creationId xmlns:a16="http://schemas.microsoft.com/office/drawing/2014/main" id="{E98D7E5B-01C6-AF05-C9A5-273F9D22B0A2}"/>
              </a:ext>
            </a:extLst>
          </p:cNvPr>
          <p:cNvPicPr>
            <a:picLocks noChangeAspect="1"/>
          </p:cNvPicPr>
          <p:nvPr/>
        </p:nvPicPr>
        <p:blipFill>
          <a:blip r:embed="rId8"/>
          <a:stretch>
            <a:fillRect/>
          </a:stretch>
        </p:blipFill>
        <p:spPr>
          <a:xfrm>
            <a:off x="5881394" y="5671634"/>
            <a:ext cx="3332584" cy="740574"/>
          </a:xfrm>
          <a:prstGeom prst="rect">
            <a:avLst/>
          </a:prstGeom>
        </p:spPr>
      </p:pic>
      <p:sp>
        <p:nvSpPr>
          <p:cNvPr id="19" name="Right Arrow 18">
            <a:extLst>
              <a:ext uri="{FF2B5EF4-FFF2-40B4-BE49-F238E27FC236}">
                <a16:creationId xmlns:a16="http://schemas.microsoft.com/office/drawing/2014/main" id="{EBB911B0-A32A-A815-D02F-78ECE4B6EEDF}"/>
              </a:ext>
            </a:extLst>
          </p:cNvPr>
          <p:cNvSpPr/>
          <p:nvPr/>
        </p:nvSpPr>
        <p:spPr>
          <a:xfrm>
            <a:off x="5174860" y="5843250"/>
            <a:ext cx="398625" cy="5047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737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2B60F6-D011-BCDE-846F-87289637CA1B}"/>
              </a:ext>
            </a:extLst>
          </p:cNvPr>
          <p:cNvSpPr txBox="1"/>
          <p:nvPr/>
        </p:nvSpPr>
        <p:spPr>
          <a:xfrm>
            <a:off x="315685" y="1071762"/>
            <a:ext cx="9845352" cy="369332"/>
          </a:xfrm>
          <a:prstGeom prst="rect">
            <a:avLst/>
          </a:prstGeom>
          <a:noFill/>
        </p:spPr>
        <p:txBody>
          <a:bodyPr wrap="square">
            <a:spAutoFit/>
          </a:bodyPr>
          <a:lstStyle/>
          <a:p>
            <a:r>
              <a:rPr lang="en-US" sz="1800" dirty="0">
                <a:effectLst/>
                <a:latin typeface="ACaslonPro"/>
              </a:rPr>
              <a:t>From Fermi’s Golden Rule, the rate at which particles are scattered into the solid angle </a:t>
            </a:r>
            <a:endParaRPr lang="en-US" dirty="0"/>
          </a:p>
        </p:txBody>
      </p:sp>
      <p:sp>
        <p:nvSpPr>
          <p:cNvPr id="5" name="Title 1">
            <a:extLst>
              <a:ext uri="{FF2B5EF4-FFF2-40B4-BE49-F238E27FC236}">
                <a16:creationId xmlns:a16="http://schemas.microsoft.com/office/drawing/2014/main" id="{8A8C1489-2151-C99E-2523-F4B9E64D4FB1}"/>
              </a:ext>
            </a:extLst>
          </p:cNvPr>
          <p:cNvSpPr txBox="1">
            <a:spLocks/>
          </p:cNvSpPr>
          <p:nvPr/>
        </p:nvSpPr>
        <p:spPr>
          <a:xfrm>
            <a:off x="31568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 11.2: Differential scattering cross-section</a:t>
            </a:r>
            <a:r>
              <a:rPr lang="en-US" dirty="0"/>
              <a:t> </a:t>
            </a:r>
          </a:p>
        </p:txBody>
      </p:sp>
      <p:pic>
        <p:nvPicPr>
          <p:cNvPr id="7" name="Picture 6" descr="A black text on a white background&#10;&#10;Description automatically generated">
            <a:extLst>
              <a:ext uri="{FF2B5EF4-FFF2-40B4-BE49-F238E27FC236}">
                <a16:creationId xmlns:a16="http://schemas.microsoft.com/office/drawing/2014/main" id="{599CF613-4011-B1BF-B638-E47078BD3F71}"/>
              </a:ext>
            </a:extLst>
          </p:cNvPr>
          <p:cNvPicPr>
            <a:picLocks noChangeAspect="1"/>
          </p:cNvPicPr>
          <p:nvPr/>
        </p:nvPicPr>
        <p:blipFill>
          <a:blip r:embed="rId2"/>
          <a:stretch>
            <a:fillRect/>
          </a:stretch>
        </p:blipFill>
        <p:spPr>
          <a:xfrm>
            <a:off x="2219909" y="1647598"/>
            <a:ext cx="6550868" cy="830936"/>
          </a:xfrm>
          <a:prstGeom prst="rect">
            <a:avLst/>
          </a:prstGeom>
        </p:spPr>
      </p:pic>
      <p:sp>
        <p:nvSpPr>
          <p:cNvPr id="9" name="TextBox 8">
            <a:extLst>
              <a:ext uri="{FF2B5EF4-FFF2-40B4-BE49-F238E27FC236}">
                <a16:creationId xmlns:a16="http://schemas.microsoft.com/office/drawing/2014/main" id="{1EE1B8E7-492F-DE2B-D741-8C67B1D48AB2}"/>
              </a:ext>
            </a:extLst>
          </p:cNvPr>
          <p:cNvSpPr txBox="1"/>
          <p:nvPr/>
        </p:nvSpPr>
        <p:spPr>
          <a:xfrm>
            <a:off x="315684" y="2685038"/>
            <a:ext cx="8193833" cy="369332"/>
          </a:xfrm>
          <a:prstGeom prst="rect">
            <a:avLst/>
          </a:prstGeom>
          <a:noFill/>
        </p:spPr>
        <p:txBody>
          <a:bodyPr wrap="square">
            <a:spAutoFit/>
          </a:bodyPr>
          <a:lstStyle/>
          <a:p>
            <a:r>
              <a:rPr lang="en-US" sz="1800" dirty="0">
                <a:effectLst/>
                <a:latin typeface="ACaslonPro"/>
              </a:rPr>
              <a:t>This is closely related to the differential scattering cross section: </a:t>
            </a:r>
            <a:endParaRPr lang="en-US" dirty="0"/>
          </a:p>
        </p:txBody>
      </p:sp>
      <p:pic>
        <p:nvPicPr>
          <p:cNvPr id="11" name="Picture 10" descr="A math equation with black text&#10;&#10;Description automatically generated">
            <a:extLst>
              <a:ext uri="{FF2B5EF4-FFF2-40B4-BE49-F238E27FC236}">
                <a16:creationId xmlns:a16="http://schemas.microsoft.com/office/drawing/2014/main" id="{5B42AC13-5794-8B41-9F7D-4AAAB96729AC}"/>
              </a:ext>
            </a:extLst>
          </p:cNvPr>
          <p:cNvPicPr>
            <a:picLocks noChangeAspect="1"/>
          </p:cNvPicPr>
          <p:nvPr/>
        </p:nvPicPr>
        <p:blipFill>
          <a:blip r:embed="rId3"/>
          <a:stretch>
            <a:fillRect/>
          </a:stretch>
        </p:blipFill>
        <p:spPr>
          <a:xfrm>
            <a:off x="4708979" y="3149941"/>
            <a:ext cx="1572727" cy="68806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01A34D-7652-C3CA-A70B-4F6A5D707F9E}"/>
                  </a:ext>
                </a:extLst>
              </p:cNvPr>
              <p:cNvSpPr txBox="1"/>
              <p:nvPr/>
            </p:nvSpPr>
            <p:spPr>
              <a:xfrm>
                <a:off x="315684" y="3933580"/>
                <a:ext cx="10694438" cy="369332"/>
              </a:xfrm>
              <a:prstGeom prst="rect">
                <a:avLst/>
              </a:prstGeom>
              <a:noFill/>
            </p:spPr>
            <p:txBody>
              <a:bodyPr wrap="square">
                <a:spAutoFit/>
              </a:bodyPr>
              <a:lstStyle/>
              <a:p>
                <a:r>
                  <a:rPr lang="en-US" sz="1800" dirty="0">
                    <a:effectLst/>
                    <a:latin typeface="ACaslonPro"/>
                  </a:rPr>
                  <a:t>Where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𝐽</m:t>
                        </m:r>
                      </m:e>
                      <m:sub>
                        <m:r>
                          <a:rPr lang="en-US" sz="1800" b="0" i="1" smtClean="0">
                            <a:effectLst/>
                            <a:latin typeface="Cambria Math" panose="02040503050406030204" pitchFamily="18" charset="0"/>
                          </a:rPr>
                          <m:t>𝑖</m:t>
                        </m:r>
                      </m:sub>
                    </m:sSub>
                  </m:oMath>
                </a14:m>
                <a:r>
                  <a:rPr lang="en-US" sz="1800" dirty="0">
                    <a:effectLst/>
                    <a:latin typeface="ACaslonPro"/>
                  </a:rPr>
                  <a:t> is the flux (or probability current) of incident particles. For an incident wave of the form </a:t>
                </a:r>
                <a:endParaRPr lang="en-US" dirty="0"/>
              </a:p>
            </p:txBody>
          </p:sp>
        </mc:Choice>
        <mc:Fallback xmlns="">
          <p:sp>
            <p:nvSpPr>
              <p:cNvPr id="13" name="TextBox 12">
                <a:extLst>
                  <a:ext uri="{FF2B5EF4-FFF2-40B4-BE49-F238E27FC236}">
                    <a16:creationId xmlns:a16="http://schemas.microsoft.com/office/drawing/2014/main" id="{AF01A34D-7652-C3CA-A70B-4F6A5D707F9E}"/>
                  </a:ext>
                </a:extLst>
              </p:cNvPr>
              <p:cNvSpPr txBox="1">
                <a:spLocks noRot="1" noChangeAspect="1" noMove="1" noResize="1" noEditPoints="1" noAdjustHandles="1" noChangeArrowheads="1" noChangeShapeType="1" noTextEdit="1"/>
              </p:cNvSpPr>
              <p:nvPr/>
            </p:nvSpPr>
            <p:spPr>
              <a:xfrm>
                <a:off x="315684" y="3933580"/>
                <a:ext cx="10694438" cy="369332"/>
              </a:xfrm>
              <a:prstGeom prst="rect">
                <a:avLst/>
              </a:prstGeom>
              <a:blipFill>
                <a:blip r:embed="rId4"/>
                <a:stretch>
                  <a:fillRect l="-474" t="-6667" b="-26667"/>
                </a:stretch>
              </a:blipFill>
            </p:spPr>
            <p:txBody>
              <a:bodyPr/>
              <a:lstStyle/>
              <a:p>
                <a:r>
                  <a:rPr lang="en-US">
                    <a:noFill/>
                  </a:rPr>
                  <a:t> </a:t>
                </a:r>
              </a:p>
            </p:txBody>
          </p:sp>
        </mc:Fallback>
      </mc:AlternateContent>
      <p:pic>
        <p:nvPicPr>
          <p:cNvPr id="15" name="Picture 14" descr="A math equation with a number and a symbol&#10;&#10;Description automatically generated with medium confidence">
            <a:extLst>
              <a:ext uri="{FF2B5EF4-FFF2-40B4-BE49-F238E27FC236}">
                <a16:creationId xmlns:a16="http://schemas.microsoft.com/office/drawing/2014/main" id="{209624D7-3E88-0D36-39DB-11B42B314727}"/>
              </a:ext>
            </a:extLst>
          </p:cNvPr>
          <p:cNvPicPr>
            <a:picLocks noChangeAspect="1"/>
          </p:cNvPicPr>
          <p:nvPr/>
        </p:nvPicPr>
        <p:blipFill>
          <a:blip r:embed="rId5"/>
          <a:stretch>
            <a:fillRect/>
          </a:stretch>
        </p:blipFill>
        <p:spPr>
          <a:xfrm>
            <a:off x="4507851" y="4413845"/>
            <a:ext cx="2396802" cy="715928"/>
          </a:xfrm>
          <a:prstGeom prst="rect">
            <a:avLst/>
          </a:prstGeom>
        </p:spPr>
      </p:pic>
      <p:pic>
        <p:nvPicPr>
          <p:cNvPr id="17" name="Picture 16" descr="A black letter on a white background&#10;&#10;Description automatically generated">
            <a:extLst>
              <a:ext uri="{FF2B5EF4-FFF2-40B4-BE49-F238E27FC236}">
                <a16:creationId xmlns:a16="http://schemas.microsoft.com/office/drawing/2014/main" id="{FC7385F1-1012-F638-962A-F20D66C36717}"/>
              </a:ext>
            </a:extLst>
          </p:cNvPr>
          <p:cNvPicPr>
            <a:picLocks noChangeAspect="1"/>
          </p:cNvPicPr>
          <p:nvPr/>
        </p:nvPicPr>
        <p:blipFill>
          <a:blip r:embed="rId6"/>
          <a:stretch>
            <a:fillRect/>
          </a:stretch>
        </p:blipFill>
        <p:spPr>
          <a:xfrm>
            <a:off x="9442711" y="3909212"/>
            <a:ext cx="1567412" cy="339789"/>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542ADDC-34DD-8E51-4A9B-68304E779B1A}"/>
                  </a:ext>
                </a:extLst>
              </p:cNvPr>
              <p:cNvSpPr txBox="1"/>
              <p:nvPr/>
            </p:nvSpPr>
            <p:spPr>
              <a:xfrm>
                <a:off x="7156641" y="4476922"/>
                <a:ext cx="5054653" cy="646331"/>
              </a:xfrm>
              <a:prstGeom prst="rect">
                <a:avLst/>
              </a:prstGeom>
              <a:noFill/>
            </p:spPr>
            <p:txBody>
              <a:bodyPr wrap="none" rtlCol="0">
                <a:spAutoFit/>
              </a:bodyPr>
              <a:lstStyle/>
              <a:p>
                <a:r>
                  <a:rPr lang="en-US" dirty="0"/>
                  <a:t>(remember that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=ℏ</m:t>
                    </m:r>
                    <m:r>
                      <a:rPr lang="en-US" b="0" i="1" smtClean="0">
                        <a:latin typeface="Cambria Math" panose="02040503050406030204" pitchFamily="18" charset="0"/>
                        <a:ea typeface="Cambria Math" panose="02040503050406030204" pitchFamily="18" charset="0"/>
                      </a:rPr>
                      <m:t>𝑘</m:t>
                    </m:r>
                  </m:oMath>
                </a14:m>
                <a:r>
                  <a:rPr lang="en-US" dirty="0"/>
                  <a:t> and A is the normalization, </a:t>
                </a:r>
              </a:p>
              <a:p>
                <a:r>
                  <a:rPr lang="en-US" dirty="0"/>
                  <a:t>and that                        </a:t>
                </a:r>
              </a:p>
            </p:txBody>
          </p:sp>
        </mc:Choice>
        <mc:Fallback xmlns="">
          <p:sp>
            <p:nvSpPr>
              <p:cNvPr id="18" name="TextBox 17">
                <a:extLst>
                  <a:ext uri="{FF2B5EF4-FFF2-40B4-BE49-F238E27FC236}">
                    <a16:creationId xmlns:a16="http://schemas.microsoft.com/office/drawing/2014/main" id="{E542ADDC-34DD-8E51-4A9B-68304E779B1A}"/>
                  </a:ext>
                </a:extLst>
              </p:cNvPr>
              <p:cNvSpPr txBox="1">
                <a:spLocks noRot="1" noChangeAspect="1" noMove="1" noResize="1" noEditPoints="1" noAdjustHandles="1" noChangeArrowheads="1" noChangeShapeType="1" noTextEdit="1"/>
              </p:cNvSpPr>
              <p:nvPr/>
            </p:nvSpPr>
            <p:spPr>
              <a:xfrm>
                <a:off x="7156641" y="4476922"/>
                <a:ext cx="5054653" cy="646331"/>
              </a:xfrm>
              <a:prstGeom prst="rect">
                <a:avLst/>
              </a:prstGeom>
              <a:blipFill>
                <a:blip r:embed="rId7"/>
                <a:stretch>
                  <a:fillRect l="-1003" t="-3846" b="-13462"/>
                </a:stretch>
              </a:blipFill>
            </p:spPr>
            <p:txBody>
              <a:bodyPr/>
              <a:lstStyle/>
              <a:p>
                <a:r>
                  <a:rPr lang="en-US">
                    <a:noFill/>
                  </a:rPr>
                  <a:t> </a:t>
                </a:r>
              </a:p>
            </p:txBody>
          </p:sp>
        </mc:Fallback>
      </mc:AlternateContent>
      <p:pic>
        <p:nvPicPr>
          <p:cNvPr id="20" name="Picture 19" descr="A black and white image of a number&#10;&#10;Description automatically generated">
            <a:extLst>
              <a:ext uri="{FF2B5EF4-FFF2-40B4-BE49-F238E27FC236}">
                <a16:creationId xmlns:a16="http://schemas.microsoft.com/office/drawing/2014/main" id="{04FBEF54-2185-952F-9BD3-A8215354593D}"/>
              </a:ext>
            </a:extLst>
          </p:cNvPr>
          <p:cNvPicPr>
            <a:picLocks noChangeAspect="1"/>
          </p:cNvPicPr>
          <p:nvPr/>
        </p:nvPicPr>
        <p:blipFill>
          <a:blip r:embed="rId8"/>
          <a:stretch>
            <a:fillRect/>
          </a:stretch>
        </p:blipFill>
        <p:spPr>
          <a:xfrm>
            <a:off x="725778" y="5546856"/>
            <a:ext cx="4512583" cy="791306"/>
          </a:xfrm>
          <a:prstGeom prst="rect">
            <a:avLst/>
          </a:prstGeom>
        </p:spPr>
      </p:pic>
      <p:sp>
        <p:nvSpPr>
          <p:cNvPr id="21" name="TextBox 20">
            <a:extLst>
              <a:ext uri="{FF2B5EF4-FFF2-40B4-BE49-F238E27FC236}">
                <a16:creationId xmlns:a16="http://schemas.microsoft.com/office/drawing/2014/main" id="{F6FE8C55-BCAF-6108-6E7F-0FC8ED18A058}"/>
              </a:ext>
            </a:extLst>
          </p:cNvPr>
          <p:cNvSpPr txBox="1"/>
          <p:nvPr/>
        </p:nvSpPr>
        <p:spPr>
          <a:xfrm>
            <a:off x="315684" y="4997456"/>
            <a:ext cx="1547731" cy="369332"/>
          </a:xfrm>
          <a:prstGeom prst="rect">
            <a:avLst/>
          </a:prstGeom>
          <a:noFill/>
        </p:spPr>
        <p:txBody>
          <a:bodyPr wrap="none" rtlCol="0">
            <a:spAutoFit/>
          </a:bodyPr>
          <a:lstStyle/>
          <a:p>
            <a:r>
              <a:rPr lang="en-US" dirty="0"/>
              <a:t>And we obtain</a:t>
            </a:r>
          </a:p>
        </p:txBody>
      </p:sp>
      <p:sp>
        <p:nvSpPr>
          <p:cNvPr id="23" name="TextBox 22">
            <a:extLst>
              <a:ext uri="{FF2B5EF4-FFF2-40B4-BE49-F238E27FC236}">
                <a16:creationId xmlns:a16="http://schemas.microsoft.com/office/drawing/2014/main" id="{02088AAC-1425-402F-52AD-E5C4F34052A7}"/>
              </a:ext>
            </a:extLst>
          </p:cNvPr>
          <p:cNvSpPr txBox="1"/>
          <p:nvPr/>
        </p:nvSpPr>
        <p:spPr>
          <a:xfrm>
            <a:off x="5414087" y="5758928"/>
            <a:ext cx="6547758" cy="369332"/>
          </a:xfrm>
          <a:prstGeom prst="rect">
            <a:avLst/>
          </a:prstGeom>
          <a:noFill/>
        </p:spPr>
        <p:txBody>
          <a:bodyPr wrap="square">
            <a:spAutoFit/>
          </a:bodyPr>
          <a:lstStyle/>
          <a:p>
            <a:r>
              <a:rPr lang="en-US" sz="1800" dirty="0">
                <a:effectLst/>
                <a:latin typeface="ACaslonPro"/>
              </a:rPr>
              <a:t>This is exactly </a:t>
            </a:r>
            <a:r>
              <a:rPr lang="en-US" dirty="0">
                <a:latin typeface="ACaslonPro"/>
              </a:rPr>
              <a:t>the result obtained </a:t>
            </a:r>
            <a:r>
              <a:rPr lang="en-US" sz="1800" dirty="0">
                <a:effectLst/>
                <a:latin typeface="ACaslonPro"/>
              </a:rPr>
              <a:t>from the first </a:t>
            </a:r>
            <a:r>
              <a:rPr lang="en-US" sz="1800">
                <a:effectLst/>
                <a:latin typeface="ACaslonPro"/>
              </a:rPr>
              <a:t>Born approximation. </a:t>
            </a:r>
            <a:endParaRPr lang="en-US" dirty="0"/>
          </a:p>
        </p:txBody>
      </p:sp>
      <p:pic>
        <p:nvPicPr>
          <p:cNvPr id="3" name="Picture 2" descr="A group of symbols on a white background&#10;&#10;AI-generated content may be incorrect.">
            <a:extLst>
              <a:ext uri="{FF2B5EF4-FFF2-40B4-BE49-F238E27FC236}">
                <a16:creationId xmlns:a16="http://schemas.microsoft.com/office/drawing/2014/main" id="{431038B8-0962-24D8-ADDE-E6C0EF76420B}"/>
              </a:ext>
            </a:extLst>
          </p:cNvPr>
          <p:cNvPicPr>
            <a:picLocks noChangeAspect="1"/>
          </p:cNvPicPr>
          <p:nvPr/>
        </p:nvPicPr>
        <p:blipFill>
          <a:blip r:embed="rId9"/>
          <a:stretch>
            <a:fillRect/>
          </a:stretch>
        </p:blipFill>
        <p:spPr>
          <a:xfrm>
            <a:off x="8227596" y="4828393"/>
            <a:ext cx="1772794" cy="369332"/>
          </a:xfrm>
          <a:prstGeom prst="rect">
            <a:avLst/>
          </a:prstGeom>
        </p:spPr>
      </p:pic>
    </p:spTree>
    <p:extLst>
      <p:ext uri="{BB962C8B-B14F-4D97-AF65-F5344CB8AC3E}">
        <p14:creationId xmlns:p14="http://schemas.microsoft.com/office/powerpoint/2010/main" val="3943645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r>
              <a:rPr lang="en-US" dirty="0"/>
              <a:t>Incoherent perturbations</a:t>
            </a:r>
          </a:p>
          <a:p>
            <a:r>
              <a:rPr lang="en-US" dirty="0"/>
              <a:t>Spontaneous emission</a:t>
            </a:r>
          </a:p>
          <a:p>
            <a:r>
              <a:rPr lang="en-US" dirty="0"/>
              <a:t>Einstein’s coefficients</a:t>
            </a:r>
          </a:p>
          <a:p>
            <a:r>
              <a:rPr lang="en-US" dirty="0"/>
              <a:t>Lifetime of an excited state</a:t>
            </a:r>
          </a:p>
          <a:p>
            <a:r>
              <a:rPr lang="en-US" dirty="0"/>
              <a:t>Final remarks on perturbation theory</a:t>
            </a:r>
          </a:p>
          <a:p>
            <a:endParaRPr lang="en-US" dirty="0"/>
          </a:p>
          <a:p>
            <a:endParaRPr lang="en-US" dirty="0"/>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F30E-D1D7-42FA-8323-875FA439E702}"/>
              </a:ext>
            </a:extLst>
          </p:cNvPr>
          <p:cNvSpPr>
            <a:spLocks noGrp="1"/>
          </p:cNvSpPr>
          <p:nvPr>
            <p:ph type="title"/>
          </p:nvPr>
        </p:nvSpPr>
        <p:spPr>
          <a:xfrm>
            <a:off x="235528" y="0"/>
            <a:ext cx="10515600" cy="1325563"/>
          </a:xfrm>
        </p:spPr>
        <p:txBody>
          <a:bodyPr/>
          <a:lstStyle/>
          <a:p>
            <a:r>
              <a:rPr lang="en-US" b="1" dirty="0"/>
              <a:t>Final remarks on Perturbation Series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1FE17C5-EA7A-432B-0F5A-63AD80C62259}"/>
                  </a:ext>
                </a:extLst>
              </p:cNvPr>
              <p:cNvSpPr txBox="1"/>
              <p:nvPr/>
            </p:nvSpPr>
            <p:spPr>
              <a:xfrm>
                <a:off x="246784" y="1096643"/>
                <a:ext cx="11315700" cy="646331"/>
              </a:xfrm>
              <a:prstGeom prst="rect">
                <a:avLst/>
              </a:prstGeom>
              <a:noFill/>
            </p:spPr>
            <p:txBody>
              <a:bodyPr wrap="square">
                <a:spAutoFit/>
              </a:bodyPr>
              <a:lstStyle/>
              <a:p>
                <a:r>
                  <a:rPr lang="en-US" dirty="0"/>
                  <a:t>In the generic case of a time-dependent Hamiltonian for which an analytical solution is unavailable we must turn to a perturbative analysis, looking for an expansion of the basis coeﬃcients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in powers of the interaction,</a:t>
                </a:r>
              </a:p>
            </p:txBody>
          </p:sp>
        </mc:Choice>
        <mc:Fallback xmlns="">
          <p:sp>
            <p:nvSpPr>
              <p:cNvPr id="4" name="TextBox 3">
                <a:extLst>
                  <a:ext uri="{FF2B5EF4-FFF2-40B4-BE49-F238E27FC236}">
                    <a16:creationId xmlns:a16="http://schemas.microsoft.com/office/drawing/2014/main" id="{91FE17C5-EA7A-432B-0F5A-63AD80C62259}"/>
                  </a:ext>
                </a:extLst>
              </p:cNvPr>
              <p:cNvSpPr txBox="1">
                <a:spLocks noRot="1" noChangeAspect="1" noMove="1" noResize="1" noEditPoints="1" noAdjustHandles="1" noChangeArrowheads="1" noChangeShapeType="1" noTextEdit="1"/>
              </p:cNvSpPr>
              <p:nvPr/>
            </p:nvSpPr>
            <p:spPr>
              <a:xfrm>
                <a:off x="246784" y="1096643"/>
                <a:ext cx="11315700" cy="646331"/>
              </a:xfrm>
              <a:prstGeom prst="rect">
                <a:avLst/>
              </a:prstGeom>
              <a:blipFill>
                <a:blip r:embed="rId2"/>
                <a:stretch>
                  <a:fillRect l="-448" t="-3846" b="-13462"/>
                </a:stretch>
              </a:blipFill>
            </p:spPr>
            <p:txBody>
              <a:bodyPr/>
              <a:lstStyle/>
              <a:p>
                <a:r>
                  <a:rPr lang="en-US">
                    <a:noFill/>
                  </a:rPr>
                  <a:t> </a:t>
                </a:r>
              </a:p>
            </p:txBody>
          </p:sp>
        </mc:Fallback>
      </mc:AlternateContent>
      <p:pic>
        <p:nvPicPr>
          <p:cNvPr id="6" name="Picture 5" descr="A close up of a number&#10;&#10;AI-generated content may be incorrect.">
            <a:extLst>
              <a:ext uri="{FF2B5EF4-FFF2-40B4-BE49-F238E27FC236}">
                <a16:creationId xmlns:a16="http://schemas.microsoft.com/office/drawing/2014/main" id="{E29DEE18-77B7-A119-E3F1-38135CEF97DF}"/>
              </a:ext>
            </a:extLst>
          </p:cNvPr>
          <p:cNvPicPr>
            <a:picLocks noChangeAspect="1"/>
          </p:cNvPicPr>
          <p:nvPr/>
        </p:nvPicPr>
        <p:blipFill>
          <a:blip r:embed="rId3"/>
          <a:stretch>
            <a:fillRect/>
          </a:stretch>
        </p:blipFill>
        <p:spPr>
          <a:xfrm>
            <a:off x="3661641" y="1932784"/>
            <a:ext cx="3850986" cy="50027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4FE0F9-E8C8-9318-68FE-9751E288A3DA}"/>
                  </a:ext>
                </a:extLst>
              </p:cNvPr>
              <p:cNvSpPr txBox="1"/>
              <p:nvPr/>
            </p:nvSpPr>
            <p:spPr>
              <a:xfrm>
                <a:off x="246785" y="2605998"/>
                <a:ext cx="11315699" cy="1534587"/>
              </a:xfrm>
              <a:prstGeom prst="rect">
                <a:avLst/>
              </a:prstGeom>
              <a:noFill/>
            </p:spPr>
            <p:txBody>
              <a:bodyPr wrap="square" rtlCol="0">
                <a:spAutoFit/>
              </a:bodyPr>
              <a:lstStyle/>
              <a:p>
                <a:r>
                  <a:rPr lang="en-US" dirty="0">
                    <a:solidFill>
                      <a:srgbClr val="000000"/>
                    </a:solidFill>
                    <a:effectLst/>
                  </a:rPr>
                  <a:t>where  </a:t>
                </a:r>
                <a14:m>
                  <m:oMath xmlns:m="http://schemas.openxmlformats.org/officeDocument/2006/math">
                    <m:sSubSup>
                      <m:sSubSupPr>
                        <m:ctrlPr>
                          <a:rPr lang="en-US" i="1" smtClean="0">
                            <a:solidFill>
                              <a:srgbClr val="000000"/>
                            </a:solidFill>
                            <a:effectLst/>
                            <a:latin typeface="Cambria Math" panose="02040503050406030204" pitchFamily="18" charset="0"/>
                          </a:rPr>
                        </m:ctrlPr>
                      </m:sSubSupPr>
                      <m:e>
                        <m:r>
                          <a:rPr lang="en-US" b="0" i="1" smtClean="0">
                            <a:solidFill>
                              <a:srgbClr val="000000"/>
                            </a:solidFill>
                            <a:effectLst/>
                            <a:latin typeface="Cambria Math" panose="02040503050406030204" pitchFamily="18" charset="0"/>
                          </a:rPr>
                          <m:t>𝑐</m:t>
                        </m:r>
                      </m:e>
                      <m:sub>
                        <m:r>
                          <a:rPr lang="en-US" b="0" i="1" smtClean="0">
                            <a:solidFill>
                              <a:srgbClr val="000000"/>
                            </a:solidFill>
                            <a:effectLst/>
                            <a:latin typeface="Cambria Math" panose="02040503050406030204" pitchFamily="18" charset="0"/>
                          </a:rPr>
                          <m:t>𝑛</m:t>
                        </m:r>
                      </m:sub>
                      <m:sup>
                        <m:r>
                          <a:rPr lang="en-US" b="0" i="1" smtClean="0">
                            <a:solidFill>
                              <a:srgbClr val="000000"/>
                            </a:solidFill>
                            <a:effectLst/>
                            <a:latin typeface="Cambria Math" panose="02040503050406030204" pitchFamily="18" charset="0"/>
                          </a:rPr>
                          <m:t>(</m:t>
                        </m:r>
                        <m:r>
                          <a:rPr lang="en-US" b="0" i="1" smtClean="0">
                            <a:solidFill>
                              <a:srgbClr val="000000"/>
                            </a:solidFill>
                            <a:effectLst/>
                            <a:latin typeface="Cambria Math" panose="02040503050406030204" pitchFamily="18" charset="0"/>
                          </a:rPr>
                          <m:t>𝑚</m:t>
                        </m:r>
                        <m:r>
                          <a:rPr lang="en-US" b="0" i="1" smtClean="0">
                            <a:solidFill>
                              <a:srgbClr val="000000"/>
                            </a:solidFill>
                            <a:effectLst/>
                            <a:latin typeface="Cambria Math" panose="02040503050406030204" pitchFamily="18" charset="0"/>
                          </a:rPr>
                          <m:t>)</m:t>
                        </m:r>
                      </m:sup>
                    </m:sSubSup>
                  </m:oMath>
                </a14:m>
                <a:r>
                  <a:rPr lang="en-US" dirty="0">
                    <a:solidFill>
                      <a:srgbClr val="000000"/>
                    </a:solidFill>
                    <a:effectLst/>
                  </a:rPr>
                  <a:t> ∼</a:t>
                </a:r>
                <a14:m>
                  <m:oMath xmlns:m="http://schemas.openxmlformats.org/officeDocument/2006/math">
                    <m:r>
                      <a:rPr lang="en-US" i="1" dirty="0" smtClean="0">
                        <a:solidFill>
                          <a:srgbClr val="000000"/>
                        </a:solidFill>
                        <a:effectLst/>
                        <a:latin typeface="Cambria Math" panose="02040503050406030204" pitchFamily="18" charset="0"/>
                      </a:rPr>
                      <m:t>𝑂</m:t>
                    </m:r>
                    <m:r>
                      <a:rPr lang="en-US" i="1" dirty="0" smtClean="0">
                        <a:solidFill>
                          <a:srgbClr val="000000"/>
                        </a:solidFill>
                        <a:effectLst/>
                        <a:latin typeface="Cambria Math" panose="02040503050406030204" pitchFamily="18" charset="0"/>
                      </a:rPr>
                      <m:t>(</m:t>
                    </m:r>
                    <m:sSup>
                      <m:sSupPr>
                        <m:ctrlPr>
                          <a:rPr lang="en-US" i="1" dirty="0" smtClean="0">
                            <a:solidFill>
                              <a:srgbClr val="000000"/>
                            </a:solidFill>
                            <a:effectLst/>
                            <a:latin typeface="Cambria Math" panose="02040503050406030204" pitchFamily="18" charset="0"/>
                          </a:rPr>
                        </m:ctrlPr>
                      </m:sSupPr>
                      <m:e>
                        <m:r>
                          <a:rPr lang="en-US" b="0" i="1" dirty="0" smtClean="0">
                            <a:solidFill>
                              <a:srgbClr val="000000"/>
                            </a:solidFill>
                            <a:effectLst/>
                            <a:latin typeface="Cambria Math" panose="02040503050406030204" pitchFamily="18" charset="0"/>
                          </a:rPr>
                          <m:t>𝑉</m:t>
                        </m:r>
                      </m:e>
                      <m:sup>
                        <m:r>
                          <a:rPr lang="en-US" b="0" i="1" dirty="0" smtClean="0">
                            <a:solidFill>
                              <a:srgbClr val="000000"/>
                            </a:solidFill>
                            <a:effectLst/>
                            <a:latin typeface="Cambria Math" panose="02040503050406030204" pitchFamily="18" charset="0"/>
                          </a:rPr>
                          <m:t>𝑚</m:t>
                        </m:r>
                      </m:sup>
                    </m:sSup>
                    <m:r>
                      <a:rPr lang="en-US" i="1" dirty="0" smtClean="0">
                        <a:solidFill>
                          <a:srgbClr val="000000"/>
                        </a:solidFill>
                        <a:effectLst/>
                        <a:latin typeface="Cambria Math" panose="02040503050406030204" pitchFamily="18" charset="0"/>
                      </a:rPr>
                      <m:t>)</m:t>
                    </m:r>
                  </m:oMath>
                </a14:m>
                <a:r>
                  <a:rPr lang="en-US" dirty="0">
                    <a:solidFill>
                      <a:srgbClr val="000000"/>
                    </a:solidFill>
                    <a:effectLst/>
                  </a:rPr>
                  <a:t> and </a:t>
                </a:r>
                <a14:m>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𝑐</m:t>
                        </m:r>
                      </m:e>
                      <m:sub>
                        <m:r>
                          <a:rPr lang="en-US" i="1">
                            <a:solidFill>
                              <a:srgbClr val="000000"/>
                            </a:solidFill>
                            <a:latin typeface="Cambria Math" panose="02040503050406030204" pitchFamily="18" charset="0"/>
                          </a:rPr>
                          <m:t>𝑛</m:t>
                        </m:r>
                      </m:sub>
                      <m:sup>
                        <m:r>
                          <a:rPr lang="en-US" i="1">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0</m:t>
                        </m:r>
                        <m:r>
                          <a:rPr lang="en-US" i="1">
                            <a:solidFill>
                              <a:srgbClr val="000000"/>
                            </a:solidFill>
                            <a:latin typeface="Cambria Math" panose="02040503050406030204" pitchFamily="18" charset="0"/>
                          </a:rPr>
                          <m:t>)</m:t>
                        </m:r>
                      </m:sup>
                    </m:sSubSup>
                  </m:oMath>
                </a14:m>
                <a:r>
                  <a:rPr lang="en-US" dirty="0">
                    <a:solidFill>
                      <a:srgbClr val="000000"/>
                    </a:solidFill>
                    <a:effectLst/>
                  </a:rPr>
                  <a:t> is some (time-independent) initial state. The task to complete this series expansion is straightforward but technical.</a:t>
                </a:r>
              </a:p>
              <a:p>
                <a:endParaRPr lang="en-US" dirty="0">
                  <a:solidFill>
                    <a:srgbClr val="000000"/>
                  </a:solidFill>
                </a:endParaRPr>
              </a:p>
              <a:p>
                <a:r>
                  <a:rPr lang="en-US" dirty="0">
                    <a:solidFill>
                      <a:srgbClr val="000000"/>
                    </a:solidFill>
                    <a:effectLst/>
                  </a:rPr>
                  <a:t>In the </a:t>
                </a:r>
                <a:r>
                  <a:rPr lang="en-US" b="1" dirty="0">
                    <a:solidFill>
                      <a:srgbClr val="000000"/>
                    </a:solidFill>
                    <a:effectLst/>
                  </a:rPr>
                  <a:t>interaction representation* </a:t>
                </a:r>
                <a:r>
                  <a:rPr lang="en-US" dirty="0">
                    <a:solidFill>
                      <a:srgbClr val="000000"/>
                    </a:solidFill>
                    <a:effectLst/>
                  </a:rPr>
                  <a:t>we have                                               where the state at time </a:t>
                </a:r>
                <a14:m>
                  <m:oMath xmlns:m="http://schemas.openxmlformats.org/officeDocument/2006/math">
                    <m:r>
                      <a:rPr lang="en-US" i="1" dirty="0" smtClean="0">
                        <a:solidFill>
                          <a:srgbClr val="000000"/>
                        </a:solidFill>
                        <a:effectLst/>
                        <a:latin typeface="Cambria Math" panose="02040503050406030204" pitchFamily="18" charset="0"/>
                      </a:rPr>
                      <m:t>𝑡</m:t>
                    </m:r>
                  </m:oMath>
                </a14:m>
                <a:r>
                  <a:rPr lang="en-US" dirty="0">
                    <a:solidFill>
                      <a:srgbClr val="000000"/>
                    </a:solidFill>
                    <a:effectLst/>
                  </a:rPr>
                  <a:t> is related to an initial state at time </a:t>
                </a:r>
                <a14:m>
                  <m:oMath xmlns:m="http://schemas.openxmlformats.org/officeDocument/2006/math">
                    <m:sSub>
                      <m:sSubPr>
                        <m:ctrlPr>
                          <a:rPr lang="en-US"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𝑡</m:t>
                        </m:r>
                      </m:e>
                      <m:sub>
                        <m:r>
                          <a:rPr lang="en-US" b="0" i="1" smtClean="0">
                            <a:solidFill>
                              <a:srgbClr val="000000"/>
                            </a:solidFill>
                            <a:effectLst/>
                            <a:latin typeface="Cambria Math" panose="02040503050406030204" pitchFamily="18" charset="0"/>
                          </a:rPr>
                          <m:t>0</m:t>
                        </m:r>
                      </m:sub>
                    </m:sSub>
                  </m:oMath>
                </a14:m>
                <a:r>
                  <a:rPr lang="en-US" dirty="0">
                    <a:solidFill>
                      <a:srgbClr val="000000"/>
                    </a:solidFill>
                    <a:effectLst/>
                  </a:rPr>
                  <a:t> through a time-evolution operator. In fact, we observe that the state</a:t>
                </a:r>
              </a:p>
            </p:txBody>
          </p:sp>
        </mc:Choice>
        <mc:Fallback xmlns="">
          <p:sp>
            <p:nvSpPr>
              <p:cNvPr id="7" name="TextBox 6">
                <a:extLst>
                  <a:ext uri="{FF2B5EF4-FFF2-40B4-BE49-F238E27FC236}">
                    <a16:creationId xmlns:a16="http://schemas.microsoft.com/office/drawing/2014/main" id="{094FE0F9-E8C8-9318-68FE-9751E288A3DA}"/>
                  </a:ext>
                </a:extLst>
              </p:cNvPr>
              <p:cNvSpPr txBox="1">
                <a:spLocks noRot="1" noChangeAspect="1" noMove="1" noResize="1" noEditPoints="1" noAdjustHandles="1" noChangeArrowheads="1" noChangeShapeType="1" noTextEdit="1"/>
              </p:cNvSpPr>
              <p:nvPr/>
            </p:nvSpPr>
            <p:spPr>
              <a:xfrm>
                <a:off x="246785" y="2605998"/>
                <a:ext cx="11315699" cy="1534587"/>
              </a:xfrm>
              <a:prstGeom prst="rect">
                <a:avLst/>
              </a:prstGeom>
              <a:blipFill>
                <a:blip r:embed="rId4"/>
                <a:stretch>
                  <a:fillRect l="-448" b="-655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EB4182C2-9A35-8763-97DC-6FDBD3C15824}"/>
              </a:ext>
            </a:extLst>
          </p:cNvPr>
          <p:cNvGrpSpPr/>
          <p:nvPr/>
        </p:nvGrpSpPr>
        <p:grpSpPr>
          <a:xfrm>
            <a:off x="4415480" y="3535291"/>
            <a:ext cx="2280962" cy="279400"/>
            <a:chOff x="4604328" y="3538249"/>
            <a:chExt cx="2280962" cy="279400"/>
          </a:xfrm>
        </p:grpSpPr>
        <p:pic>
          <p:nvPicPr>
            <p:cNvPr id="11" name="Picture 10">
              <a:extLst>
                <a:ext uri="{FF2B5EF4-FFF2-40B4-BE49-F238E27FC236}">
                  <a16:creationId xmlns:a16="http://schemas.microsoft.com/office/drawing/2014/main" id="{0ACAE371-29C5-B3CB-1EDC-BE41A9FE1755}"/>
                </a:ext>
              </a:extLst>
            </p:cNvPr>
            <p:cNvPicPr>
              <a:picLocks noChangeAspect="1"/>
            </p:cNvPicPr>
            <p:nvPr/>
          </p:nvPicPr>
          <p:blipFill>
            <a:blip r:embed="rId5"/>
            <a:stretch>
              <a:fillRect/>
            </a:stretch>
          </p:blipFill>
          <p:spPr>
            <a:xfrm>
              <a:off x="5577190" y="3538249"/>
              <a:ext cx="1308100" cy="279400"/>
            </a:xfrm>
            <a:prstGeom prst="rect">
              <a:avLst/>
            </a:prstGeom>
          </p:spPr>
        </p:pic>
        <p:pic>
          <p:nvPicPr>
            <p:cNvPr id="13" name="Picture 12">
              <a:extLst>
                <a:ext uri="{FF2B5EF4-FFF2-40B4-BE49-F238E27FC236}">
                  <a16:creationId xmlns:a16="http://schemas.microsoft.com/office/drawing/2014/main" id="{23B25FE9-AA31-F973-0B1D-645080825EF5}"/>
                </a:ext>
              </a:extLst>
            </p:cNvPr>
            <p:cNvPicPr>
              <a:picLocks noChangeAspect="1"/>
            </p:cNvPicPr>
            <p:nvPr/>
          </p:nvPicPr>
          <p:blipFill>
            <a:blip r:embed="rId6"/>
            <a:stretch>
              <a:fillRect/>
            </a:stretch>
          </p:blipFill>
          <p:spPr>
            <a:xfrm>
              <a:off x="4604328" y="3538249"/>
              <a:ext cx="889000" cy="266700"/>
            </a:xfrm>
            <a:prstGeom prst="rect">
              <a:avLst/>
            </a:prstGeom>
          </p:spPr>
        </p:pic>
      </p:grpSp>
      <p:pic>
        <p:nvPicPr>
          <p:cNvPr id="15" name="Picture 14" descr="A black text on a white background&#10;&#10;AI-generated content may be incorrect.">
            <a:extLst>
              <a:ext uri="{FF2B5EF4-FFF2-40B4-BE49-F238E27FC236}">
                <a16:creationId xmlns:a16="http://schemas.microsoft.com/office/drawing/2014/main" id="{996383BC-3F40-9807-73F1-C0545A35CBAD}"/>
              </a:ext>
            </a:extLst>
          </p:cNvPr>
          <p:cNvPicPr>
            <a:picLocks noChangeAspect="1"/>
          </p:cNvPicPr>
          <p:nvPr/>
        </p:nvPicPr>
        <p:blipFill>
          <a:blip r:embed="rId7"/>
          <a:stretch>
            <a:fillRect/>
          </a:stretch>
        </p:blipFill>
        <p:spPr>
          <a:xfrm>
            <a:off x="4684412" y="4215471"/>
            <a:ext cx="2209800" cy="495300"/>
          </a:xfrm>
          <a:prstGeom prst="rect">
            <a:avLst/>
          </a:prstGeom>
        </p:spPr>
      </p:pic>
      <p:pic>
        <p:nvPicPr>
          <p:cNvPr id="17" name="Picture 16" descr="A black math symbols&#10;&#10;AI-generated content may be incorrect.">
            <a:extLst>
              <a:ext uri="{FF2B5EF4-FFF2-40B4-BE49-F238E27FC236}">
                <a16:creationId xmlns:a16="http://schemas.microsoft.com/office/drawing/2014/main" id="{85C36D61-8C8A-340A-8D1D-78B2DB40D6E4}"/>
              </a:ext>
            </a:extLst>
          </p:cNvPr>
          <p:cNvPicPr>
            <a:picLocks noChangeAspect="1"/>
          </p:cNvPicPr>
          <p:nvPr/>
        </p:nvPicPr>
        <p:blipFill>
          <a:blip r:embed="rId8"/>
          <a:stretch>
            <a:fillRect/>
          </a:stretch>
        </p:blipFill>
        <p:spPr>
          <a:xfrm>
            <a:off x="3545423" y="4900581"/>
            <a:ext cx="2349500" cy="406400"/>
          </a:xfrm>
          <a:prstGeom prst="rect">
            <a:avLst/>
          </a:prstGeom>
        </p:spPr>
      </p:pic>
      <p:pic>
        <p:nvPicPr>
          <p:cNvPr id="19" name="Picture 18" descr="A black text on a white background&#10;&#10;AI-generated content may be incorrect.">
            <a:extLst>
              <a:ext uri="{FF2B5EF4-FFF2-40B4-BE49-F238E27FC236}">
                <a16:creationId xmlns:a16="http://schemas.microsoft.com/office/drawing/2014/main" id="{47178ACD-3043-B10E-4A8E-98230B2EC13A}"/>
              </a:ext>
            </a:extLst>
          </p:cNvPr>
          <p:cNvPicPr>
            <a:picLocks noChangeAspect="1"/>
          </p:cNvPicPr>
          <p:nvPr/>
        </p:nvPicPr>
        <p:blipFill>
          <a:blip r:embed="rId9"/>
          <a:stretch>
            <a:fillRect/>
          </a:stretch>
        </p:blipFill>
        <p:spPr>
          <a:xfrm>
            <a:off x="6784867" y="4860542"/>
            <a:ext cx="2298700" cy="393700"/>
          </a:xfrm>
          <a:prstGeom prst="rect">
            <a:avLst/>
          </a:prstGeom>
        </p:spPr>
      </p:pic>
      <p:pic>
        <p:nvPicPr>
          <p:cNvPr id="21" name="Picture 20">
            <a:extLst>
              <a:ext uri="{FF2B5EF4-FFF2-40B4-BE49-F238E27FC236}">
                <a16:creationId xmlns:a16="http://schemas.microsoft.com/office/drawing/2014/main" id="{14223E2B-28BB-86AF-2460-30BA4D575E9B}"/>
              </a:ext>
            </a:extLst>
          </p:cNvPr>
          <p:cNvPicPr>
            <a:picLocks noChangeAspect="1"/>
          </p:cNvPicPr>
          <p:nvPr/>
        </p:nvPicPr>
        <p:blipFill>
          <a:blip r:embed="rId10"/>
          <a:stretch>
            <a:fillRect/>
          </a:stretch>
        </p:blipFill>
        <p:spPr>
          <a:xfrm>
            <a:off x="9675498" y="4923474"/>
            <a:ext cx="2057400" cy="304800"/>
          </a:xfrm>
          <a:prstGeom prst="rect">
            <a:avLst/>
          </a:prstGeom>
        </p:spPr>
      </p:pic>
      <p:sp>
        <p:nvSpPr>
          <p:cNvPr id="22" name="TextBox 21">
            <a:extLst>
              <a:ext uri="{FF2B5EF4-FFF2-40B4-BE49-F238E27FC236}">
                <a16:creationId xmlns:a16="http://schemas.microsoft.com/office/drawing/2014/main" id="{1EACBEA1-0CB5-9CDA-8F4A-590970B2EDE8}"/>
              </a:ext>
            </a:extLst>
          </p:cNvPr>
          <p:cNvSpPr txBox="1"/>
          <p:nvPr/>
        </p:nvSpPr>
        <p:spPr>
          <a:xfrm>
            <a:off x="519545" y="5496791"/>
            <a:ext cx="5216684" cy="369332"/>
          </a:xfrm>
          <a:prstGeom prst="rect">
            <a:avLst/>
          </a:prstGeom>
          <a:noFill/>
        </p:spPr>
        <p:txBody>
          <a:bodyPr wrap="none" rtlCol="0">
            <a:spAutoFit/>
          </a:bodyPr>
          <a:lstStyle/>
          <a:p>
            <a:r>
              <a:rPr lang="en-US" dirty="0"/>
              <a:t>*Note that in the </a:t>
            </a:r>
            <a:r>
              <a:rPr lang="en-US" b="1" dirty="0"/>
              <a:t>Heisenberg representation </a:t>
            </a:r>
            <a:r>
              <a:rPr lang="en-US" dirty="0"/>
              <a:t>we have</a:t>
            </a:r>
          </a:p>
        </p:txBody>
      </p:sp>
      <p:grpSp>
        <p:nvGrpSpPr>
          <p:cNvPr id="30" name="Group 29">
            <a:extLst>
              <a:ext uri="{FF2B5EF4-FFF2-40B4-BE49-F238E27FC236}">
                <a16:creationId xmlns:a16="http://schemas.microsoft.com/office/drawing/2014/main" id="{A59567DE-8533-532A-55CD-A2B4892E6AC3}"/>
              </a:ext>
            </a:extLst>
          </p:cNvPr>
          <p:cNvGrpSpPr/>
          <p:nvPr/>
        </p:nvGrpSpPr>
        <p:grpSpPr>
          <a:xfrm>
            <a:off x="5587134" y="5522707"/>
            <a:ext cx="1765743" cy="317500"/>
            <a:chOff x="4697978" y="5520164"/>
            <a:chExt cx="1765743" cy="317500"/>
          </a:xfrm>
        </p:grpSpPr>
        <p:pic>
          <p:nvPicPr>
            <p:cNvPr id="24" name="Picture 23">
              <a:extLst>
                <a:ext uri="{FF2B5EF4-FFF2-40B4-BE49-F238E27FC236}">
                  <a16:creationId xmlns:a16="http://schemas.microsoft.com/office/drawing/2014/main" id="{2EEFEF48-5732-509C-27DF-4B1FE87F954B}"/>
                </a:ext>
              </a:extLst>
            </p:cNvPr>
            <p:cNvPicPr>
              <a:picLocks noChangeAspect="1"/>
            </p:cNvPicPr>
            <p:nvPr/>
          </p:nvPicPr>
          <p:blipFill>
            <a:blip r:embed="rId11"/>
            <a:stretch>
              <a:fillRect/>
            </a:stretch>
          </p:blipFill>
          <p:spPr>
            <a:xfrm>
              <a:off x="4697978" y="5541757"/>
              <a:ext cx="635000" cy="279400"/>
            </a:xfrm>
            <a:prstGeom prst="rect">
              <a:avLst/>
            </a:prstGeom>
          </p:spPr>
        </p:pic>
        <p:pic>
          <p:nvPicPr>
            <p:cNvPr id="26" name="Picture 25" descr="A close-up of a symbol&#10;&#10;AI-generated content may be incorrect.">
              <a:extLst>
                <a:ext uri="{FF2B5EF4-FFF2-40B4-BE49-F238E27FC236}">
                  <a16:creationId xmlns:a16="http://schemas.microsoft.com/office/drawing/2014/main" id="{448B8CD0-AE46-99CC-9561-54AB6FD3627D}"/>
                </a:ext>
              </a:extLst>
            </p:cNvPr>
            <p:cNvPicPr>
              <a:picLocks noChangeAspect="1"/>
            </p:cNvPicPr>
            <p:nvPr/>
          </p:nvPicPr>
          <p:blipFill>
            <a:blip r:embed="rId12"/>
            <a:stretch>
              <a:fillRect/>
            </a:stretch>
          </p:blipFill>
          <p:spPr>
            <a:xfrm>
              <a:off x="5371521" y="5520164"/>
              <a:ext cx="1092200" cy="317500"/>
            </a:xfrm>
            <a:prstGeom prst="rect">
              <a:avLst/>
            </a:prstGeom>
          </p:spPr>
        </p:pic>
      </p:grpSp>
      <p:sp>
        <p:nvSpPr>
          <p:cNvPr id="27" name="TextBox 26">
            <a:extLst>
              <a:ext uri="{FF2B5EF4-FFF2-40B4-BE49-F238E27FC236}">
                <a16:creationId xmlns:a16="http://schemas.microsoft.com/office/drawing/2014/main" id="{412A187D-B65B-2158-BB85-FC640BF31308}"/>
              </a:ext>
            </a:extLst>
          </p:cNvPr>
          <p:cNvSpPr txBox="1"/>
          <p:nvPr/>
        </p:nvSpPr>
        <p:spPr>
          <a:xfrm>
            <a:off x="246784" y="4891208"/>
            <a:ext cx="3183949" cy="369332"/>
          </a:xfrm>
          <a:prstGeom prst="rect">
            <a:avLst/>
          </a:prstGeom>
          <a:noFill/>
        </p:spPr>
        <p:txBody>
          <a:bodyPr wrap="none" rtlCol="0">
            <a:spAutoFit/>
          </a:bodyPr>
          <a:lstStyle/>
          <a:p>
            <a:r>
              <a:rPr lang="en-US" dirty="0"/>
              <a:t>Satisfies the equation of motion</a:t>
            </a:r>
          </a:p>
        </p:txBody>
      </p:sp>
      <p:sp>
        <p:nvSpPr>
          <p:cNvPr id="28" name="TextBox 27">
            <a:extLst>
              <a:ext uri="{FF2B5EF4-FFF2-40B4-BE49-F238E27FC236}">
                <a16:creationId xmlns:a16="http://schemas.microsoft.com/office/drawing/2014/main" id="{E8B81AF6-1A27-A05E-7851-53BE2DD31123}"/>
              </a:ext>
            </a:extLst>
          </p:cNvPr>
          <p:cNvSpPr txBox="1"/>
          <p:nvPr/>
        </p:nvSpPr>
        <p:spPr>
          <a:xfrm>
            <a:off x="5948292" y="4906958"/>
            <a:ext cx="779572" cy="369332"/>
          </a:xfrm>
          <a:prstGeom prst="rect">
            <a:avLst/>
          </a:prstGeom>
          <a:noFill/>
        </p:spPr>
        <p:txBody>
          <a:bodyPr wrap="none" rtlCol="0">
            <a:spAutoFit/>
          </a:bodyPr>
          <a:lstStyle/>
          <a:p>
            <a:r>
              <a:rPr lang="en-US" dirty="0"/>
              <a:t>where</a:t>
            </a:r>
          </a:p>
        </p:txBody>
      </p:sp>
      <p:sp>
        <p:nvSpPr>
          <p:cNvPr id="29" name="TextBox 28">
            <a:extLst>
              <a:ext uri="{FF2B5EF4-FFF2-40B4-BE49-F238E27FC236}">
                <a16:creationId xmlns:a16="http://schemas.microsoft.com/office/drawing/2014/main" id="{3BBE3139-095E-35F6-81C8-E3433F051B70}"/>
              </a:ext>
            </a:extLst>
          </p:cNvPr>
          <p:cNvSpPr txBox="1"/>
          <p:nvPr/>
        </p:nvSpPr>
        <p:spPr>
          <a:xfrm>
            <a:off x="9083567" y="4891208"/>
            <a:ext cx="538930" cy="369332"/>
          </a:xfrm>
          <a:prstGeom prst="rect">
            <a:avLst/>
          </a:prstGeom>
          <a:noFill/>
        </p:spPr>
        <p:txBody>
          <a:bodyPr wrap="none" rtlCol="0">
            <a:spAutoFit/>
          </a:bodyPr>
          <a:lstStyle/>
          <a:p>
            <a:r>
              <a:rPr lang="en-US" dirty="0"/>
              <a:t>and</a:t>
            </a:r>
          </a:p>
        </p:txBody>
      </p:sp>
    </p:spTree>
    <p:extLst>
      <p:ext uri="{BB962C8B-B14F-4D97-AF65-F5344CB8AC3E}">
        <p14:creationId xmlns:p14="http://schemas.microsoft.com/office/powerpoint/2010/main" val="265165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16C455-3733-1F2E-62D6-4A9E500E3383}"/>
              </a:ext>
            </a:extLst>
          </p:cNvPr>
          <p:cNvSpPr txBox="1">
            <a:spLocks/>
          </p:cNvSpPr>
          <p:nvPr/>
        </p:nvSpPr>
        <p:spPr>
          <a:xfrm>
            <a:off x="23552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Final remarks on Perturbation Series</a:t>
            </a:r>
          </a:p>
        </p:txBody>
      </p:sp>
      <p:sp>
        <p:nvSpPr>
          <p:cNvPr id="4" name="TextBox 3">
            <a:extLst>
              <a:ext uri="{FF2B5EF4-FFF2-40B4-BE49-F238E27FC236}">
                <a16:creationId xmlns:a16="http://schemas.microsoft.com/office/drawing/2014/main" id="{2A1503F3-38BB-C138-E818-9DBA99CDED60}"/>
              </a:ext>
            </a:extLst>
          </p:cNvPr>
          <p:cNvSpPr txBox="1"/>
          <p:nvPr/>
        </p:nvSpPr>
        <p:spPr>
          <a:xfrm>
            <a:off x="235528" y="1059873"/>
            <a:ext cx="2468753" cy="369332"/>
          </a:xfrm>
          <a:prstGeom prst="rect">
            <a:avLst/>
          </a:prstGeom>
          <a:noFill/>
        </p:spPr>
        <p:txBody>
          <a:bodyPr wrap="none" rtlCol="0">
            <a:spAutoFit/>
          </a:bodyPr>
          <a:lstStyle/>
          <a:p>
            <a:r>
              <a:rPr lang="en-US" dirty="0"/>
              <a:t>Therefore, we can write </a:t>
            </a:r>
          </a:p>
        </p:txBody>
      </p:sp>
      <p:pic>
        <p:nvPicPr>
          <p:cNvPr id="6" name="Picture 5" descr="A black symbols with a white background&#10;&#10;AI-generated content may be incorrect.">
            <a:extLst>
              <a:ext uri="{FF2B5EF4-FFF2-40B4-BE49-F238E27FC236}">
                <a16:creationId xmlns:a16="http://schemas.microsoft.com/office/drawing/2014/main" id="{EAE48DFF-D3D9-7A39-A12A-1CCC4BA350FA}"/>
              </a:ext>
            </a:extLst>
          </p:cNvPr>
          <p:cNvPicPr>
            <a:picLocks noChangeAspect="1"/>
          </p:cNvPicPr>
          <p:nvPr/>
        </p:nvPicPr>
        <p:blipFill>
          <a:blip r:embed="rId2"/>
          <a:stretch>
            <a:fillRect/>
          </a:stretch>
        </p:blipFill>
        <p:spPr>
          <a:xfrm>
            <a:off x="4159137" y="1429205"/>
            <a:ext cx="2761208" cy="487272"/>
          </a:xfrm>
          <a:prstGeom prst="rect">
            <a:avLst/>
          </a:prstGeom>
        </p:spPr>
      </p:pic>
      <p:grpSp>
        <p:nvGrpSpPr>
          <p:cNvPr id="17" name="Group 16">
            <a:extLst>
              <a:ext uri="{FF2B5EF4-FFF2-40B4-BE49-F238E27FC236}">
                <a16:creationId xmlns:a16="http://schemas.microsoft.com/office/drawing/2014/main" id="{F3FC5D7E-55F8-7204-2F31-6CF835D4A4A1}"/>
              </a:ext>
            </a:extLst>
          </p:cNvPr>
          <p:cNvGrpSpPr/>
          <p:nvPr/>
        </p:nvGrpSpPr>
        <p:grpSpPr>
          <a:xfrm>
            <a:off x="201590" y="1997321"/>
            <a:ext cx="4159014" cy="369332"/>
            <a:chOff x="235528" y="2156837"/>
            <a:chExt cx="4159014" cy="369332"/>
          </a:xfrm>
        </p:grpSpPr>
        <p:sp>
          <p:nvSpPr>
            <p:cNvPr id="7" name="TextBox 6">
              <a:extLst>
                <a:ext uri="{FF2B5EF4-FFF2-40B4-BE49-F238E27FC236}">
                  <a16:creationId xmlns:a16="http://schemas.microsoft.com/office/drawing/2014/main" id="{5FD7B3ED-8D03-01FB-FFC3-ADCC8461404C}"/>
                </a:ext>
              </a:extLst>
            </p:cNvPr>
            <p:cNvSpPr txBox="1"/>
            <p:nvPr/>
          </p:nvSpPr>
          <p:spPr>
            <a:xfrm>
              <a:off x="235528" y="2156837"/>
              <a:ext cx="2867323" cy="369332"/>
            </a:xfrm>
            <a:prstGeom prst="rect">
              <a:avLst/>
            </a:prstGeom>
            <a:noFill/>
          </p:spPr>
          <p:txBody>
            <a:bodyPr wrap="none" rtlCol="0">
              <a:spAutoFit/>
            </a:bodyPr>
            <a:lstStyle/>
            <a:p>
              <a:r>
                <a:rPr lang="en-US" dirty="0"/>
                <a:t>with the boundary condition</a:t>
              </a:r>
            </a:p>
          </p:txBody>
        </p:sp>
        <p:pic>
          <p:nvPicPr>
            <p:cNvPr id="9" name="Picture 8">
              <a:extLst>
                <a:ext uri="{FF2B5EF4-FFF2-40B4-BE49-F238E27FC236}">
                  <a16:creationId xmlns:a16="http://schemas.microsoft.com/office/drawing/2014/main" id="{998ADA58-1360-BB4D-4111-A24144C3805C}"/>
                </a:ext>
              </a:extLst>
            </p:cNvPr>
            <p:cNvPicPr>
              <a:picLocks noChangeAspect="1"/>
            </p:cNvPicPr>
            <p:nvPr/>
          </p:nvPicPr>
          <p:blipFill>
            <a:blip r:embed="rId3"/>
            <a:stretch>
              <a:fillRect/>
            </a:stretch>
          </p:blipFill>
          <p:spPr>
            <a:xfrm>
              <a:off x="3071678" y="2174671"/>
              <a:ext cx="1322864" cy="330716"/>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6D4B67-9F89-B619-BF98-093CC4BF6D9A}"/>
                  </a:ext>
                </a:extLst>
              </p:cNvPr>
              <p:cNvSpPr txBox="1"/>
              <p:nvPr/>
            </p:nvSpPr>
            <p:spPr>
              <a:xfrm>
                <a:off x="4338584" y="2002610"/>
                <a:ext cx="6173581" cy="369332"/>
              </a:xfrm>
              <a:prstGeom prst="rect">
                <a:avLst/>
              </a:prstGeom>
              <a:noFill/>
            </p:spPr>
            <p:txBody>
              <a:bodyPr wrap="square" rtlCol="0">
                <a:spAutoFit/>
              </a:bodyPr>
              <a:lstStyle/>
              <a:p>
                <a:r>
                  <a:rPr lang="en-US" dirty="0"/>
                  <a:t>.  Integrating this equation from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0</m:t>
                        </m:r>
                      </m:sub>
                    </m:sSub>
                  </m:oMath>
                </a14:m>
                <a:r>
                  <a:rPr lang="en-US" dirty="0"/>
                  <a:t> to </a:t>
                </a:r>
                <a14:m>
                  <m:oMath xmlns:m="http://schemas.openxmlformats.org/officeDocument/2006/math">
                    <m:r>
                      <a:rPr lang="en-US" i="1" dirty="0">
                        <a:latin typeface="Cambria Math" panose="02040503050406030204" pitchFamily="18" charset="0"/>
                      </a:rPr>
                      <m:t>𝑡</m:t>
                    </m:r>
                  </m:oMath>
                </a14:m>
                <a:r>
                  <a:rPr lang="en-US" dirty="0"/>
                  <a:t>, formally we obtain,</a:t>
                </a:r>
              </a:p>
            </p:txBody>
          </p:sp>
        </mc:Choice>
        <mc:Fallback xmlns="">
          <p:sp>
            <p:nvSpPr>
              <p:cNvPr id="10" name="TextBox 9">
                <a:extLst>
                  <a:ext uri="{FF2B5EF4-FFF2-40B4-BE49-F238E27FC236}">
                    <a16:creationId xmlns:a16="http://schemas.microsoft.com/office/drawing/2014/main" id="{356D4B67-9F89-B619-BF98-093CC4BF6D9A}"/>
                  </a:ext>
                </a:extLst>
              </p:cNvPr>
              <p:cNvSpPr txBox="1">
                <a:spLocks noRot="1" noChangeAspect="1" noMove="1" noResize="1" noEditPoints="1" noAdjustHandles="1" noChangeArrowheads="1" noChangeShapeType="1" noTextEdit="1"/>
              </p:cNvSpPr>
              <p:nvPr/>
            </p:nvSpPr>
            <p:spPr>
              <a:xfrm>
                <a:off x="4338584" y="2002610"/>
                <a:ext cx="6173581" cy="369332"/>
              </a:xfrm>
              <a:prstGeom prst="rect">
                <a:avLst/>
              </a:prstGeom>
              <a:blipFill>
                <a:blip r:embed="rId4"/>
                <a:stretch>
                  <a:fillRect l="-821" t="-6667" b="-26667"/>
                </a:stretch>
              </a:blipFill>
            </p:spPr>
            <p:txBody>
              <a:bodyPr/>
              <a:lstStyle/>
              <a:p>
                <a:r>
                  <a:rPr lang="en-US">
                    <a:noFill/>
                  </a:rPr>
                  <a:t> </a:t>
                </a:r>
              </a:p>
            </p:txBody>
          </p:sp>
        </mc:Fallback>
      </mc:AlternateContent>
      <p:pic>
        <p:nvPicPr>
          <p:cNvPr id="12" name="Picture 11" descr="A math equations and formulas&#10;&#10;AI-generated content may be incorrect.">
            <a:extLst>
              <a:ext uri="{FF2B5EF4-FFF2-40B4-BE49-F238E27FC236}">
                <a16:creationId xmlns:a16="http://schemas.microsoft.com/office/drawing/2014/main" id="{379368EC-B09A-F9A7-A8BF-88CC6797C186}"/>
              </a:ext>
            </a:extLst>
          </p:cNvPr>
          <p:cNvPicPr>
            <a:picLocks noChangeAspect="1"/>
          </p:cNvPicPr>
          <p:nvPr/>
        </p:nvPicPr>
        <p:blipFill>
          <a:blip r:embed="rId5"/>
          <a:stretch>
            <a:fillRect/>
          </a:stretch>
        </p:blipFill>
        <p:spPr>
          <a:xfrm>
            <a:off x="3665190" y="2482214"/>
            <a:ext cx="3535710" cy="72418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853BA7-02D0-7EB6-05B4-25D3B6D075E8}"/>
                  </a:ext>
                </a:extLst>
              </p:cNvPr>
              <p:cNvSpPr txBox="1"/>
              <p:nvPr/>
            </p:nvSpPr>
            <p:spPr>
              <a:xfrm>
                <a:off x="235528" y="3336316"/>
                <a:ext cx="11620499" cy="669992"/>
              </a:xfrm>
              <a:prstGeom prst="rect">
                <a:avLst/>
              </a:prstGeom>
              <a:noFill/>
            </p:spPr>
            <p:txBody>
              <a:bodyPr wrap="square">
                <a:spAutoFit/>
              </a:bodyPr>
              <a:lstStyle/>
              <a:p>
                <a:r>
                  <a:rPr lang="en-US" dirty="0"/>
                  <a:t>This result provides a self-consistent equation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𝐼</m:t>
                        </m:r>
                      </m:sub>
                    </m:sSub>
                    <m:d>
                      <m:dPr>
                        <m:ctrlPr>
                          <a:rPr lang="en-US" i="1">
                            <a:latin typeface="Cambria Math" panose="02040503050406030204" pitchFamily="18" charset="0"/>
                          </a:rPr>
                        </m:ctrlPr>
                      </m:dPr>
                      <m:e>
                        <m:r>
                          <a:rPr lang="en-US" b="0" i="1" smtClean="0">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0</m:t>
                            </m:r>
                          </m:sub>
                        </m:sSub>
                      </m:e>
                    </m:d>
                    <m:r>
                      <a:rPr lang="en-US" b="0" i="1" smtClean="0">
                        <a:latin typeface="Cambria Math" panose="02040503050406030204" pitchFamily="18" charset="0"/>
                      </a:rPr>
                      <m:t>,</m:t>
                    </m:r>
                  </m:oMath>
                </a14:m>
                <a:r>
                  <a:rPr lang="en-US" dirty="0"/>
                  <a:t> i.e. if we take this expression and substitute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under the integrand, we obtain</a:t>
                </a:r>
              </a:p>
            </p:txBody>
          </p:sp>
        </mc:Choice>
        <mc:Fallback xmlns="">
          <p:sp>
            <p:nvSpPr>
              <p:cNvPr id="14" name="TextBox 13">
                <a:extLst>
                  <a:ext uri="{FF2B5EF4-FFF2-40B4-BE49-F238E27FC236}">
                    <a16:creationId xmlns:a16="http://schemas.microsoft.com/office/drawing/2014/main" id="{E7853BA7-02D0-7EB6-05B4-25D3B6D075E8}"/>
                  </a:ext>
                </a:extLst>
              </p:cNvPr>
              <p:cNvSpPr txBox="1">
                <a:spLocks noRot="1" noChangeAspect="1" noMove="1" noResize="1" noEditPoints="1" noAdjustHandles="1" noChangeArrowheads="1" noChangeShapeType="1" noTextEdit="1"/>
              </p:cNvSpPr>
              <p:nvPr/>
            </p:nvSpPr>
            <p:spPr>
              <a:xfrm>
                <a:off x="235528" y="3336316"/>
                <a:ext cx="11620499" cy="669992"/>
              </a:xfrm>
              <a:prstGeom prst="rect">
                <a:avLst/>
              </a:prstGeom>
              <a:blipFill>
                <a:blip r:embed="rId6"/>
                <a:stretch>
                  <a:fillRect l="-437" t="-3704" b="-9259"/>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A79C830-BA44-2EC6-8B6F-31EF8F8913FE}"/>
              </a:ext>
            </a:extLst>
          </p:cNvPr>
          <p:cNvPicPr>
            <a:picLocks noChangeAspect="1"/>
          </p:cNvPicPr>
          <p:nvPr/>
        </p:nvPicPr>
        <p:blipFill>
          <a:blip r:embed="rId7"/>
          <a:stretch>
            <a:fillRect/>
          </a:stretch>
        </p:blipFill>
        <p:spPr>
          <a:xfrm>
            <a:off x="2243380" y="4136228"/>
            <a:ext cx="6592721" cy="669992"/>
          </a:xfrm>
          <a:prstGeom prst="rect">
            <a:avLst/>
          </a:prstGeom>
        </p:spPr>
      </p:pic>
      <p:sp>
        <p:nvSpPr>
          <p:cNvPr id="19" name="TextBox 18">
            <a:extLst>
              <a:ext uri="{FF2B5EF4-FFF2-40B4-BE49-F238E27FC236}">
                <a16:creationId xmlns:a16="http://schemas.microsoft.com/office/drawing/2014/main" id="{42476955-8FAE-C0C4-C463-B958DEAAAC72}"/>
              </a:ext>
            </a:extLst>
          </p:cNvPr>
          <p:cNvSpPr txBox="1"/>
          <p:nvPr/>
        </p:nvSpPr>
        <p:spPr>
          <a:xfrm>
            <a:off x="201590" y="4900572"/>
            <a:ext cx="6109854" cy="369332"/>
          </a:xfrm>
          <a:prstGeom prst="rect">
            <a:avLst/>
          </a:prstGeom>
          <a:noFill/>
        </p:spPr>
        <p:txBody>
          <a:bodyPr wrap="square">
            <a:spAutoFit/>
          </a:bodyPr>
          <a:lstStyle/>
          <a:p>
            <a:r>
              <a:rPr lang="en-US" dirty="0"/>
              <a:t>Iterating this procedure, we thus obtain</a:t>
            </a:r>
          </a:p>
        </p:txBody>
      </p:sp>
      <p:pic>
        <p:nvPicPr>
          <p:cNvPr id="21" name="Picture 20" descr="A black and white math equation&#10;&#10;AI-generated content may be incorrect.">
            <a:extLst>
              <a:ext uri="{FF2B5EF4-FFF2-40B4-BE49-F238E27FC236}">
                <a16:creationId xmlns:a16="http://schemas.microsoft.com/office/drawing/2014/main" id="{7A8D993A-D583-28CE-0A35-79D8DB6295CB}"/>
              </a:ext>
            </a:extLst>
          </p:cNvPr>
          <p:cNvPicPr>
            <a:picLocks noChangeAspect="1"/>
          </p:cNvPicPr>
          <p:nvPr/>
        </p:nvPicPr>
        <p:blipFill>
          <a:blip r:embed="rId8"/>
          <a:stretch>
            <a:fillRect/>
          </a:stretch>
        </p:blipFill>
        <p:spPr>
          <a:xfrm>
            <a:off x="2378874" y="5588208"/>
            <a:ext cx="6228907" cy="857705"/>
          </a:xfrm>
          <a:prstGeom prst="rect">
            <a:avLst/>
          </a:prstGeom>
        </p:spPr>
      </p:pic>
      <p:sp>
        <p:nvSpPr>
          <p:cNvPr id="22" name="TextBox 21">
            <a:extLst>
              <a:ext uri="{FF2B5EF4-FFF2-40B4-BE49-F238E27FC236}">
                <a16:creationId xmlns:a16="http://schemas.microsoft.com/office/drawing/2014/main" id="{D78CF9D4-1416-81E1-347E-75007C9001F1}"/>
              </a:ext>
            </a:extLst>
          </p:cNvPr>
          <p:cNvSpPr txBox="1"/>
          <p:nvPr/>
        </p:nvSpPr>
        <p:spPr>
          <a:xfrm>
            <a:off x="8749146" y="5832394"/>
            <a:ext cx="442750"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26631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F3401F-F930-F534-955A-C5BB5C39A64D}"/>
              </a:ext>
            </a:extLst>
          </p:cNvPr>
          <p:cNvSpPr txBox="1">
            <a:spLocks/>
          </p:cNvSpPr>
          <p:nvPr/>
        </p:nvSpPr>
        <p:spPr>
          <a:xfrm>
            <a:off x="23552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Final remarks on Perturbation Series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483001-0090-7621-8A2A-A68EA56D4DEC}"/>
                  </a:ext>
                </a:extLst>
              </p:cNvPr>
              <p:cNvSpPr txBox="1"/>
              <p:nvPr/>
            </p:nvSpPr>
            <p:spPr>
              <a:xfrm>
                <a:off x="235528" y="1059873"/>
                <a:ext cx="11360727" cy="646331"/>
              </a:xfrm>
              <a:prstGeom prst="rect">
                <a:avLst/>
              </a:prstGeom>
              <a:noFill/>
            </p:spPr>
            <p:txBody>
              <a:bodyPr wrap="square" rtlCol="0">
                <a:spAutoFit/>
              </a:bodyPr>
              <a:lstStyle/>
              <a:p>
                <a:r>
                  <a:rPr lang="en-US" dirty="0"/>
                  <a:t>The term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0 </m:t>
                    </m:r>
                  </m:oMath>
                </a14:m>
                <a:r>
                  <a:rPr lang="en-US" dirty="0"/>
                  <a:t>translates to </a:t>
                </a:r>
                <a14:m>
                  <m:oMath xmlns:m="http://schemas.openxmlformats.org/officeDocument/2006/math">
                    <m:r>
                      <a:rPr lang="en-US" i="1" dirty="0" smtClean="0">
                        <a:latin typeface="Cambria Math" panose="02040503050406030204" pitchFamily="18" charset="0"/>
                        <a:ea typeface="Cambria Math" panose="02040503050406030204" pitchFamily="18" charset="0"/>
                      </a:rPr>
                      <m:t>𝕀</m:t>
                    </m:r>
                  </m:oMath>
                </a14:m>
                <a:r>
                  <a:rPr lang="en-US" dirty="0"/>
                  <a:t>. Note that the operators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𝐼</m:t>
                        </m:r>
                      </m:sub>
                    </m:sSub>
                    <m:r>
                      <a:rPr lang="en-US" i="1" dirty="0" smtClean="0">
                        <a:latin typeface="Cambria Math" panose="02040503050406030204" pitchFamily="18" charset="0"/>
                      </a:rPr>
                      <m:t> (</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are organized in a time-ordered sequence, with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oMath>
                </a14:m>
                <a:r>
                  <a:rPr lang="en-US" dirty="0"/>
                  <a:t>. With this understanding, we can write this expression more compactly as</a:t>
                </a:r>
              </a:p>
            </p:txBody>
          </p:sp>
        </mc:Choice>
        <mc:Fallback xmlns="">
          <p:sp>
            <p:nvSpPr>
              <p:cNvPr id="4" name="TextBox 3">
                <a:extLst>
                  <a:ext uri="{FF2B5EF4-FFF2-40B4-BE49-F238E27FC236}">
                    <a16:creationId xmlns:a16="http://schemas.microsoft.com/office/drawing/2014/main" id="{36483001-0090-7621-8A2A-A68EA56D4DEC}"/>
                  </a:ext>
                </a:extLst>
              </p:cNvPr>
              <p:cNvSpPr txBox="1">
                <a:spLocks noRot="1" noChangeAspect="1" noMove="1" noResize="1" noEditPoints="1" noAdjustHandles="1" noChangeArrowheads="1" noChangeShapeType="1" noTextEdit="1"/>
              </p:cNvSpPr>
              <p:nvPr/>
            </p:nvSpPr>
            <p:spPr>
              <a:xfrm>
                <a:off x="235528" y="1059873"/>
                <a:ext cx="11360727" cy="646331"/>
              </a:xfrm>
              <a:prstGeom prst="rect">
                <a:avLst/>
              </a:prstGeom>
              <a:blipFill>
                <a:blip r:embed="rId2"/>
                <a:stretch>
                  <a:fillRect l="-447" t="-3846" b="-15385"/>
                </a:stretch>
              </a:blipFill>
            </p:spPr>
            <p:txBody>
              <a:bodyPr/>
              <a:lstStyle/>
              <a:p>
                <a:r>
                  <a:rPr lang="en-US">
                    <a:noFill/>
                  </a:rPr>
                  <a:t> </a:t>
                </a:r>
              </a:p>
            </p:txBody>
          </p:sp>
        </mc:Fallback>
      </mc:AlternateContent>
      <p:pic>
        <p:nvPicPr>
          <p:cNvPr id="6" name="Picture 5" descr="A mathematical equation with a square and a square with a square and a square with a square and a square with a square and a square with a square and a square with a square and a square&#10;&#10;AI-generated content may be incorrect.">
            <a:extLst>
              <a:ext uri="{FF2B5EF4-FFF2-40B4-BE49-F238E27FC236}">
                <a16:creationId xmlns:a16="http://schemas.microsoft.com/office/drawing/2014/main" id="{AA7692C1-EE7B-4D69-1C80-901DC93B3494}"/>
              </a:ext>
            </a:extLst>
          </p:cNvPr>
          <p:cNvPicPr>
            <a:picLocks noChangeAspect="1"/>
          </p:cNvPicPr>
          <p:nvPr/>
        </p:nvPicPr>
        <p:blipFill>
          <a:blip r:embed="rId3"/>
          <a:stretch>
            <a:fillRect/>
          </a:stretch>
        </p:blipFill>
        <p:spPr>
          <a:xfrm>
            <a:off x="3642014" y="1830317"/>
            <a:ext cx="3299113" cy="6936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9936A5-2E95-5BFA-63E2-6AE0B862013B}"/>
                  </a:ext>
                </a:extLst>
              </p:cNvPr>
              <p:cNvSpPr txBox="1"/>
              <p:nvPr/>
            </p:nvSpPr>
            <p:spPr>
              <a:xfrm>
                <a:off x="235528" y="2665117"/>
                <a:ext cx="9916390" cy="646331"/>
              </a:xfrm>
              <a:prstGeom prst="rect">
                <a:avLst/>
              </a:prstGeom>
              <a:noFill/>
            </p:spPr>
            <p:txBody>
              <a:bodyPr wrap="square">
                <a:spAutoFit/>
              </a:bodyPr>
              <a:lstStyle/>
              <a:p>
                <a:r>
                  <a:rPr lang="en-US" dirty="0"/>
                  <a:t>where “T” denotes the time-ordering operator, and its action is understood by Eq. (1). If a system is prepared in an initial state,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at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at a subsequent time, </a:t>
                </a:r>
                <a14:m>
                  <m:oMath xmlns:m="http://schemas.openxmlformats.org/officeDocument/2006/math">
                    <m:r>
                      <a:rPr lang="en-US" i="1" dirty="0" smtClean="0">
                        <a:latin typeface="Cambria Math" panose="02040503050406030204" pitchFamily="18" charset="0"/>
                      </a:rPr>
                      <m:t>𝑡</m:t>
                    </m:r>
                  </m:oMath>
                </a14:m>
                <a:r>
                  <a:rPr lang="en-US" dirty="0"/>
                  <a:t>, the system will be in a final state,</a:t>
                </a:r>
              </a:p>
            </p:txBody>
          </p:sp>
        </mc:Choice>
        <mc:Fallback xmlns="">
          <p:sp>
            <p:nvSpPr>
              <p:cNvPr id="8" name="TextBox 7">
                <a:extLst>
                  <a:ext uri="{FF2B5EF4-FFF2-40B4-BE49-F238E27FC236}">
                    <a16:creationId xmlns:a16="http://schemas.microsoft.com/office/drawing/2014/main" id="{169936A5-2E95-5BFA-63E2-6AE0B862013B}"/>
                  </a:ext>
                </a:extLst>
              </p:cNvPr>
              <p:cNvSpPr txBox="1">
                <a:spLocks noRot="1" noChangeAspect="1" noMove="1" noResize="1" noEditPoints="1" noAdjustHandles="1" noChangeArrowheads="1" noChangeShapeType="1" noTextEdit="1"/>
              </p:cNvSpPr>
              <p:nvPr/>
            </p:nvSpPr>
            <p:spPr>
              <a:xfrm>
                <a:off x="235528" y="2665117"/>
                <a:ext cx="9916390" cy="646331"/>
              </a:xfrm>
              <a:prstGeom prst="rect">
                <a:avLst/>
              </a:prstGeom>
              <a:blipFill>
                <a:blip r:embed="rId4"/>
                <a:stretch>
                  <a:fillRect l="-512" t="-3846" b="-15385"/>
                </a:stretch>
              </a:blipFill>
            </p:spPr>
            <p:txBody>
              <a:bodyPr/>
              <a:lstStyle/>
              <a:p>
                <a:r>
                  <a:rPr lang="en-US">
                    <a:noFill/>
                  </a:rPr>
                  <a:t> </a:t>
                </a:r>
              </a:p>
            </p:txBody>
          </p:sp>
        </mc:Fallback>
      </mc:AlternateContent>
      <p:pic>
        <p:nvPicPr>
          <p:cNvPr id="10" name="Picture 9" descr="A black math symbols with a white background&#10;&#10;AI-generated content may be incorrect.">
            <a:extLst>
              <a:ext uri="{FF2B5EF4-FFF2-40B4-BE49-F238E27FC236}">
                <a16:creationId xmlns:a16="http://schemas.microsoft.com/office/drawing/2014/main" id="{EB3AE6CC-2E52-121A-CADD-55184DD3EEB3}"/>
              </a:ext>
            </a:extLst>
          </p:cNvPr>
          <p:cNvPicPr>
            <a:picLocks noChangeAspect="1"/>
          </p:cNvPicPr>
          <p:nvPr/>
        </p:nvPicPr>
        <p:blipFill>
          <a:blip r:embed="rId5"/>
          <a:stretch>
            <a:fillRect/>
          </a:stretch>
        </p:blipFill>
        <p:spPr>
          <a:xfrm>
            <a:off x="3312969" y="3429000"/>
            <a:ext cx="4152900" cy="8890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5C58203-E573-4609-1EB2-CA05D3DE3390}"/>
                  </a:ext>
                </a:extLst>
              </p:cNvPr>
              <p:cNvSpPr txBox="1"/>
              <p:nvPr/>
            </p:nvSpPr>
            <p:spPr>
              <a:xfrm>
                <a:off x="235528" y="4435552"/>
                <a:ext cx="10183091" cy="375424"/>
              </a:xfrm>
              <a:prstGeom prst="rect">
                <a:avLst/>
              </a:prstGeom>
              <a:noFill/>
            </p:spPr>
            <p:txBody>
              <a:bodyPr wrap="square" rtlCol="0">
                <a:spAutoFit/>
              </a:bodyPr>
              <a:lstStyle/>
              <a:p>
                <a:r>
                  <a:rPr lang="en-US" dirty="0"/>
                  <a:t>Making use of Eq. (1), and the resolution of identity, </a:t>
                </a:r>
                <a14:m>
                  <m:oMath xmlns:m="http://schemas.openxmlformats.org/officeDocument/2006/math">
                    <m:nary>
                      <m:naryPr>
                        <m:chr m:val="∑"/>
                        <m:supHide m:val="on"/>
                        <m:ctrlPr>
                          <a:rPr lang="en-US" i="1" dirty="0" smtClean="0">
                            <a:latin typeface="Cambria Math" panose="02040503050406030204" pitchFamily="18" charset="0"/>
                          </a:rPr>
                        </m:ctrlPr>
                      </m:naryPr>
                      <m:sub>
                        <m:r>
                          <m:rPr>
                            <m:brk m:alnAt="7"/>
                          </m:rPr>
                          <a:rPr lang="en-US" b="0" i="1" dirty="0" smtClean="0">
                            <a:latin typeface="Cambria Math" panose="02040503050406030204" pitchFamily="18" charset="0"/>
                          </a:rPr>
                          <m:t>𝑚</m:t>
                        </m:r>
                      </m:sub>
                      <m:sup/>
                      <m:e>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m:t>
                        </m:r>
                      </m:e>
                    </m:nary>
                    <m:r>
                      <a:rPr lang="en-US" i="1"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𝕀</m:t>
                    </m:r>
                  </m:oMath>
                </a14:m>
                <a:r>
                  <a:rPr lang="en-US" dirty="0"/>
                  <a:t>, we obtain</a:t>
                </a:r>
              </a:p>
            </p:txBody>
          </p:sp>
        </mc:Choice>
        <mc:Fallback xmlns="">
          <p:sp>
            <p:nvSpPr>
              <p:cNvPr id="11" name="TextBox 10">
                <a:extLst>
                  <a:ext uri="{FF2B5EF4-FFF2-40B4-BE49-F238E27FC236}">
                    <a16:creationId xmlns:a16="http://schemas.microsoft.com/office/drawing/2014/main" id="{45C58203-E573-4609-1EB2-CA05D3DE3390}"/>
                  </a:ext>
                </a:extLst>
              </p:cNvPr>
              <p:cNvSpPr txBox="1">
                <a:spLocks noRot="1" noChangeAspect="1" noMove="1" noResize="1" noEditPoints="1" noAdjustHandles="1" noChangeArrowheads="1" noChangeShapeType="1" noTextEdit="1"/>
              </p:cNvSpPr>
              <p:nvPr/>
            </p:nvSpPr>
            <p:spPr>
              <a:xfrm>
                <a:off x="235528" y="4435552"/>
                <a:ext cx="10183091" cy="375424"/>
              </a:xfrm>
              <a:prstGeom prst="rect">
                <a:avLst/>
              </a:prstGeom>
              <a:blipFill>
                <a:blip r:embed="rId6"/>
                <a:stretch>
                  <a:fillRect l="-498" t="-113333" b="-166667"/>
                </a:stretch>
              </a:blipFill>
            </p:spPr>
            <p:txBody>
              <a:bodyPr/>
              <a:lstStyle/>
              <a:p>
                <a:r>
                  <a:rPr lang="en-US">
                    <a:noFill/>
                  </a:rPr>
                  <a:t> </a:t>
                </a:r>
              </a:p>
            </p:txBody>
          </p:sp>
        </mc:Fallback>
      </mc:AlternateContent>
      <p:pic>
        <p:nvPicPr>
          <p:cNvPr id="13" name="Picture 12" descr="A math equations with numbers&#10;&#10;AI-generated content may be incorrect.">
            <a:extLst>
              <a:ext uri="{FF2B5EF4-FFF2-40B4-BE49-F238E27FC236}">
                <a16:creationId xmlns:a16="http://schemas.microsoft.com/office/drawing/2014/main" id="{B860A723-F758-1B91-40EC-A3ABD1AC6E4D}"/>
              </a:ext>
            </a:extLst>
          </p:cNvPr>
          <p:cNvPicPr>
            <a:picLocks noChangeAspect="1"/>
          </p:cNvPicPr>
          <p:nvPr/>
        </p:nvPicPr>
        <p:blipFill>
          <a:blip r:embed="rId7"/>
          <a:stretch>
            <a:fillRect/>
          </a:stretch>
        </p:blipFill>
        <p:spPr>
          <a:xfrm>
            <a:off x="1317912" y="4980482"/>
            <a:ext cx="8411963" cy="1340442"/>
          </a:xfrm>
          <a:prstGeom prst="rect">
            <a:avLst/>
          </a:prstGeom>
        </p:spPr>
      </p:pic>
    </p:spTree>
    <p:extLst>
      <p:ext uri="{BB962C8B-B14F-4D97-AF65-F5344CB8AC3E}">
        <p14:creationId xmlns:p14="http://schemas.microsoft.com/office/powerpoint/2010/main" val="296872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69805A-5958-8BCB-D513-B84F93C6B291}"/>
              </a:ext>
            </a:extLst>
          </p:cNvPr>
          <p:cNvSpPr txBox="1">
            <a:spLocks/>
          </p:cNvSpPr>
          <p:nvPr/>
        </p:nvSpPr>
        <p:spPr>
          <a:xfrm>
            <a:off x="23552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Final remarks on Perturbation Series</a:t>
            </a:r>
          </a:p>
        </p:txBody>
      </p:sp>
      <p:pic>
        <p:nvPicPr>
          <p:cNvPr id="5" name="Picture 4" descr="A black text on a white background&#10;&#10;AI-generated content may be incorrect.">
            <a:extLst>
              <a:ext uri="{FF2B5EF4-FFF2-40B4-BE49-F238E27FC236}">
                <a16:creationId xmlns:a16="http://schemas.microsoft.com/office/drawing/2014/main" id="{B6C7A3C5-73E2-E065-7D14-B24EF287ECA7}"/>
              </a:ext>
            </a:extLst>
          </p:cNvPr>
          <p:cNvPicPr>
            <a:picLocks noChangeAspect="1"/>
          </p:cNvPicPr>
          <p:nvPr/>
        </p:nvPicPr>
        <p:blipFill>
          <a:blip r:embed="rId2"/>
          <a:stretch>
            <a:fillRect/>
          </a:stretch>
        </p:blipFill>
        <p:spPr>
          <a:xfrm>
            <a:off x="1742607" y="1116510"/>
            <a:ext cx="2303133" cy="446232"/>
          </a:xfrm>
          <a:prstGeom prst="rect">
            <a:avLst/>
          </a:prstGeom>
        </p:spPr>
      </p:pic>
      <p:pic>
        <p:nvPicPr>
          <p:cNvPr id="7" name="Picture 6" descr="A close-up of a math equation&#10;&#10;AI-generated content may be incorrect.">
            <a:extLst>
              <a:ext uri="{FF2B5EF4-FFF2-40B4-BE49-F238E27FC236}">
                <a16:creationId xmlns:a16="http://schemas.microsoft.com/office/drawing/2014/main" id="{0CC35905-384E-1FA1-EC14-AA082481AC2D}"/>
              </a:ext>
            </a:extLst>
          </p:cNvPr>
          <p:cNvPicPr>
            <a:picLocks noChangeAspect="1"/>
          </p:cNvPicPr>
          <p:nvPr/>
        </p:nvPicPr>
        <p:blipFill>
          <a:blip r:embed="rId3"/>
          <a:stretch>
            <a:fillRect/>
          </a:stretch>
        </p:blipFill>
        <p:spPr>
          <a:xfrm>
            <a:off x="2359024" y="1738039"/>
            <a:ext cx="6268607" cy="1408067"/>
          </a:xfrm>
          <a:prstGeom prst="rect">
            <a:avLst/>
          </a:prstGeom>
        </p:spPr>
      </p:pic>
      <p:sp>
        <p:nvSpPr>
          <p:cNvPr id="8" name="TextBox 7">
            <a:extLst>
              <a:ext uri="{FF2B5EF4-FFF2-40B4-BE49-F238E27FC236}">
                <a16:creationId xmlns:a16="http://schemas.microsoft.com/office/drawing/2014/main" id="{7F6C086D-C945-26A2-D34E-7E90E6C73553}"/>
              </a:ext>
            </a:extLst>
          </p:cNvPr>
          <p:cNvSpPr txBox="1"/>
          <p:nvPr/>
        </p:nvSpPr>
        <p:spPr>
          <a:xfrm>
            <a:off x="235528" y="1179781"/>
            <a:ext cx="1507079" cy="369332"/>
          </a:xfrm>
          <a:prstGeom prst="rect">
            <a:avLst/>
          </a:prstGeom>
          <a:noFill/>
        </p:spPr>
        <p:txBody>
          <a:bodyPr wrap="none" rtlCol="0">
            <a:spAutoFit/>
          </a:bodyPr>
          <a:lstStyle/>
          <a:p>
            <a:r>
              <a:rPr lang="en-US" dirty="0"/>
              <a:t>Re calling that</a:t>
            </a:r>
          </a:p>
        </p:txBody>
      </p:sp>
      <p:sp>
        <p:nvSpPr>
          <p:cNvPr id="9" name="TextBox 8">
            <a:extLst>
              <a:ext uri="{FF2B5EF4-FFF2-40B4-BE49-F238E27FC236}">
                <a16:creationId xmlns:a16="http://schemas.microsoft.com/office/drawing/2014/main" id="{FB41BC95-EB7B-621E-A950-E29AD0F3B7DE}"/>
              </a:ext>
            </a:extLst>
          </p:cNvPr>
          <p:cNvSpPr txBox="1"/>
          <p:nvPr/>
        </p:nvSpPr>
        <p:spPr>
          <a:xfrm>
            <a:off x="4094034" y="1179781"/>
            <a:ext cx="4278415" cy="369332"/>
          </a:xfrm>
          <a:prstGeom prst="rect">
            <a:avLst/>
          </a:prstGeom>
          <a:noFill/>
        </p:spPr>
        <p:txBody>
          <a:bodyPr wrap="none" rtlCol="0">
            <a:spAutoFit/>
          </a:bodyPr>
          <a:lstStyle/>
          <a:p>
            <a:r>
              <a:rPr lang="en-US" dirty="0"/>
              <a:t>we thus find the coefficients perturbatively </a:t>
            </a:r>
          </a:p>
        </p:txBody>
      </p:sp>
      <p:sp>
        <p:nvSpPr>
          <p:cNvPr id="12" name="TextBox 11">
            <a:extLst>
              <a:ext uri="{FF2B5EF4-FFF2-40B4-BE49-F238E27FC236}">
                <a16:creationId xmlns:a16="http://schemas.microsoft.com/office/drawing/2014/main" id="{E7BEB57F-3BF1-0147-59AC-694A12C99860}"/>
              </a:ext>
            </a:extLst>
          </p:cNvPr>
          <p:cNvSpPr txBox="1"/>
          <p:nvPr/>
        </p:nvSpPr>
        <p:spPr>
          <a:xfrm>
            <a:off x="235528" y="3331417"/>
            <a:ext cx="779572" cy="369332"/>
          </a:xfrm>
          <a:prstGeom prst="rect">
            <a:avLst/>
          </a:prstGeom>
          <a:noFill/>
        </p:spPr>
        <p:txBody>
          <a:bodyPr wrap="none" rtlCol="0">
            <a:spAutoFit/>
          </a:bodyPr>
          <a:lstStyle/>
          <a:p>
            <a:r>
              <a:rPr lang="en-US" dirty="0"/>
              <a:t>where</a:t>
            </a:r>
          </a:p>
        </p:txBody>
      </p:sp>
      <p:pic>
        <p:nvPicPr>
          <p:cNvPr id="14" name="Picture 13">
            <a:extLst>
              <a:ext uri="{FF2B5EF4-FFF2-40B4-BE49-F238E27FC236}">
                <a16:creationId xmlns:a16="http://schemas.microsoft.com/office/drawing/2014/main" id="{B765EB0D-EE07-1319-B161-736A357A8302}"/>
              </a:ext>
            </a:extLst>
          </p:cNvPr>
          <p:cNvPicPr>
            <a:picLocks noChangeAspect="1"/>
          </p:cNvPicPr>
          <p:nvPr/>
        </p:nvPicPr>
        <p:blipFill>
          <a:blip r:embed="rId4"/>
          <a:stretch>
            <a:fillRect/>
          </a:stretch>
        </p:blipFill>
        <p:spPr>
          <a:xfrm>
            <a:off x="3687630" y="3404386"/>
            <a:ext cx="2133600" cy="279400"/>
          </a:xfrm>
          <a:prstGeom prst="rect">
            <a:avLst/>
          </a:prstGeom>
        </p:spPr>
      </p:pic>
      <p:pic>
        <p:nvPicPr>
          <p:cNvPr id="16" name="Picture 15" descr="A black and white math symbol&#10;&#10;AI-generated content may be incorrect.">
            <a:extLst>
              <a:ext uri="{FF2B5EF4-FFF2-40B4-BE49-F238E27FC236}">
                <a16:creationId xmlns:a16="http://schemas.microsoft.com/office/drawing/2014/main" id="{BA65E423-30A2-6041-BDDB-9D4B222A2551}"/>
              </a:ext>
            </a:extLst>
          </p:cNvPr>
          <p:cNvPicPr>
            <a:picLocks noChangeAspect="1"/>
          </p:cNvPicPr>
          <p:nvPr/>
        </p:nvPicPr>
        <p:blipFill>
          <a:blip r:embed="rId5"/>
          <a:stretch>
            <a:fillRect/>
          </a:stretch>
        </p:blipFill>
        <p:spPr>
          <a:xfrm>
            <a:off x="1015100" y="3373152"/>
            <a:ext cx="2133600" cy="355600"/>
          </a:xfrm>
          <a:prstGeom prst="rect">
            <a:avLst/>
          </a:prstGeom>
        </p:spPr>
      </p:pic>
      <p:sp>
        <p:nvSpPr>
          <p:cNvPr id="17" name="TextBox 16">
            <a:extLst>
              <a:ext uri="{FF2B5EF4-FFF2-40B4-BE49-F238E27FC236}">
                <a16:creationId xmlns:a16="http://schemas.microsoft.com/office/drawing/2014/main" id="{D5F33874-AC3A-55A5-9FE2-E06B6687F150}"/>
              </a:ext>
            </a:extLst>
          </p:cNvPr>
          <p:cNvSpPr txBox="1"/>
          <p:nvPr/>
        </p:nvSpPr>
        <p:spPr>
          <a:xfrm>
            <a:off x="3148700" y="3359420"/>
            <a:ext cx="538930" cy="369332"/>
          </a:xfrm>
          <a:prstGeom prst="rect">
            <a:avLst/>
          </a:prstGeom>
          <a:noFill/>
        </p:spPr>
        <p:txBody>
          <a:bodyPr wrap="none" rtlCol="0">
            <a:spAutoFit/>
          </a:bodyPr>
          <a:lstStyle/>
          <a:p>
            <a:r>
              <a:rPr lang="en-US" dirty="0"/>
              <a:t>and</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10D394-FBB0-209E-0842-4464C705FE8D}"/>
                  </a:ext>
                </a:extLst>
              </p:cNvPr>
              <p:cNvSpPr txBox="1"/>
              <p:nvPr/>
            </p:nvSpPr>
            <p:spPr>
              <a:xfrm>
                <a:off x="235528" y="3830044"/>
                <a:ext cx="7998628" cy="369332"/>
              </a:xfrm>
              <a:prstGeom prst="rect">
                <a:avLst/>
              </a:prstGeom>
              <a:noFill/>
            </p:spPr>
            <p:txBody>
              <a:bodyPr wrap="square">
                <a:spAutoFit/>
              </a:bodyPr>
              <a:lstStyle/>
              <a:p>
                <a:r>
                  <a:rPr lang="en-US" dirty="0"/>
                  <a:t>The probability of eﬀecting a transition from state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to state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for </a:t>
                </a:r>
                <a14:m>
                  <m:oMath xmlns:m="http://schemas.openxmlformats.org/officeDocument/2006/math">
                    <m:r>
                      <m:rPr>
                        <m:sty m:val="p"/>
                      </m:rPr>
                      <a:rPr lang="en-US" b="0" i="0" dirty="0" smtClean="0">
                        <a:latin typeface="Cambria Math" panose="02040503050406030204" pitchFamily="18" charset="0"/>
                        <a:ea typeface="Cambria Math" panose="02040503050406030204" pitchFamily="18" charset="0"/>
                      </a:rPr>
                      <m:t>n</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oMath>
                </a14:m>
                <a:r>
                  <a:rPr lang="en-US" dirty="0"/>
                  <a:t> is given</a:t>
                </a:r>
              </a:p>
            </p:txBody>
          </p:sp>
        </mc:Choice>
        <mc:Fallback xmlns="">
          <p:sp>
            <p:nvSpPr>
              <p:cNvPr id="20" name="TextBox 19">
                <a:extLst>
                  <a:ext uri="{FF2B5EF4-FFF2-40B4-BE49-F238E27FC236}">
                    <a16:creationId xmlns:a16="http://schemas.microsoft.com/office/drawing/2014/main" id="{9C10D394-FBB0-209E-0842-4464C705FE8D}"/>
                  </a:ext>
                </a:extLst>
              </p:cNvPr>
              <p:cNvSpPr txBox="1">
                <a:spLocks noRot="1" noChangeAspect="1" noMove="1" noResize="1" noEditPoints="1" noAdjustHandles="1" noChangeArrowheads="1" noChangeShapeType="1" noTextEdit="1"/>
              </p:cNvSpPr>
              <p:nvPr/>
            </p:nvSpPr>
            <p:spPr>
              <a:xfrm>
                <a:off x="235528" y="3830044"/>
                <a:ext cx="7998628" cy="369332"/>
              </a:xfrm>
              <a:prstGeom prst="rect">
                <a:avLst/>
              </a:prstGeom>
              <a:blipFill>
                <a:blip r:embed="rId6"/>
                <a:stretch>
                  <a:fillRect l="-634" t="-6667" b="-2666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DD55D8A-5DC6-38E7-A6CE-D48203EF23D2}"/>
              </a:ext>
            </a:extLst>
          </p:cNvPr>
          <p:cNvPicPr>
            <a:picLocks noChangeAspect="1"/>
          </p:cNvPicPr>
          <p:nvPr/>
        </p:nvPicPr>
        <p:blipFill>
          <a:blip r:embed="rId7"/>
          <a:stretch>
            <a:fillRect/>
          </a:stretch>
        </p:blipFill>
        <p:spPr>
          <a:xfrm>
            <a:off x="3032991" y="4523124"/>
            <a:ext cx="4812146" cy="433392"/>
          </a:xfrm>
          <a:prstGeom prst="rect">
            <a:avLst/>
          </a:prstGeom>
        </p:spPr>
      </p:pic>
    </p:spTree>
    <p:extLst>
      <p:ext uri="{BB962C8B-B14F-4D97-AF65-F5344CB8AC3E}">
        <p14:creationId xmlns:p14="http://schemas.microsoft.com/office/powerpoint/2010/main" val="158622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B210-6382-4B10-8831-DC46DAA5C974}"/>
              </a:ext>
            </a:extLst>
          </p:cNvPr>
          <p:cNvSpPr>
            <a:spLocks noGrp="1"/>
          </p:cNvSpPr>
          <p:nvPr>
            <p:ph type="title"/>
          </p:nvPr>
        </p:nvSpPr>
        <p:spPr>
          <a:xfrm>
            <a:off x="339437" y="0"/>
            <a:ext cx="10515600" cy="1325563"/>
          </a:xfrm>
        </p:spPr>
        <p:txBody>
          <a:bodyPr/>
          <a:lstStyle/>
          <a:p>
            <a:r>
              <a:rPr lang="en-US" b="1" dirty="0"/>
              <a:t>The question (or quest?) for convergence </a:t>
            </a:r>
          </a:p>
        </p:txBody>
      </p:sp>
      <p:sp>
        <p:nvSpPr>
          <p:cNvPr id="4" name="TextBox 3">
            <a:extLst>
              <a:ext uri="{FF2B5EF4-FFF2-40B4-BE49-F238E27FC236}">
                <a16:creationId xmlns:a16="http://schemas.microsoft.com/office/drawing/2014/main" id="{09DD1C6C-7074-DE50-156E-17CD53593C42}"/>
              </a:ext>
            </a:extLst>
          </p:cNvPr>
          <p:cNvSpPr txBox="1"/>
          <p:nvPr/>
        </p:nvSpPr>
        <p:spPr>
          <a:xfrm>
            <a:off x="339437" y="1024235"/>
            <a:ext cx="11513126" cy="923330"/>
          </a:xfrm>
          <a:prstGeom prst="rect">
            <a:avLst/>
          </a:prstGeom>
          <a:noFill/>
        </p:spPr>
        <p:txBody>
          <a:bodyPr wrap="square">
            <a:spAutoFit/>
          </a:bodyPr>
          <a:lstStyle/>
          <a:p>
            <a:r>
              <a:rPr lang="en-US" dirty="0"/>
              <a:t>In 1952 Freeman Dyson shocked the high energy physics community by declaring that, quite generally, the QED perturbation series cannot converge. Suppose we have the form of a physical quantity given as a power series in the charge coupling in QED</a:t>
            </a:r>
          </a:p>
        </p:txBody>
      </p:sp>
      <p:pic>
        <p:nvPicPr>
          <p:cNvPr id="8" name="Picture 7" descr="A math formula with a plus and two numbers&#10;&#10;AI-generated content may be incorrect.">
            <a:extLst>
              <a:ext uri="{FF2B5EF4-FFF2-40B4-BE49-F238E27FC236}">
                <a16:creationId xmlns:a16="http://schemas.microsoft.com/office/drawing/2014/main" id="{ABA2894F-6C5F-8D79-38F2-1EB068500D69}"/>
              </a:ext>
            </a:extLst>
          </p:cNvPr>
          <p:cNvPicPr>
            <a:picLocks noChangeAspect="1"/>
          </p:cNvPicPr>
          <p:nvPr/>
        </p:nvPicPr>
        <p:blipFill>
          <a:blip r:embed="rId2"/>
          <a:stretch>
            <a:fillRect/>
          </a:stretch>
        </p:blipFill>
        <p:spPr>
          <a:xfrm>
            <a:off x="3740151" y="1833562"/>
            <a:ext cx="4025900" cy="50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E1017A-7D0B-40F4-CC14-82890176BC31}"/>
                  </a:ext>
                </a:extLst>
              </p:cNvPr>
              <p:cNvSpPr txBox="1"/>
              <p:nvPr/>
            </p:nvSpPr>
            <p:spPr>
              <a:xfrm>
                <a:off x="339437" y="2455564"/>
                <a:ext cx="11513126" cy="923330"/>
              </a:xfrm>
              <a:prstGeom prst="rect">
                <a:avLst/>
              </a:prstGeom>
              <a:noFill/>
            </p:spPr>
            <p:txBody>
              <a:bodyPr wrap="square">
                <a:spAutoFit/>
              </a:bodyPr>
              <a:lstStyle/>
              <a:p>
                <a:r>
                  <a:rPr lang="en-US" dirty="0"/>
                  <a:t>for some nonzero value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a14:m>
                <a:r>
                  <a:rPr lang="en-US" dirty="0"/>
                  <a:t> , then </a:t>
                </a:r>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sup>
                    </m:sSup>
                    <m:r>
                      <a:rPr lang="en-US" b="0" i="1" smtClean="0">
                        <a:latin typeface="Cambria Math" panose="02040503050406030204" pitchFamily="18" charset="0"/>
                      </a:rPr>
                      <m:t>)</m:t>
                    </m:r>
                  </m:oMath>
                </a14:m>
                <a:r>
                  <a:rPr lang="en-US" dirty="0"/>
                  <a:t> is analytic at </a:t>
                </a:r>
                <a14:m>
                  <m:oMath xmlns:m="http://schemas.openxmlformats.org/officeDocument/2006/math">
                    <m:r>
                      <a:rPr lang="en-US" i="1" dirty="0" smtClean="0">
                        <a:latin typeface="Cambria Math" panose="02040503050406030204" pitchFamily="18" charset="0"/>
                      </a:rPr>
                      <m:t>𝑒</m:t>
                    </m:r>
                    <m:r>
                      <a:rPr lang="en-US" i="1" dirty="0" smtClean="0">
                        <a:latin typeface="Cambria Math" panose="02040503050406030204" pitchFamily="18" charset="0"/>
                      </a:rPr>
                      <m:t> = 0</m:t>
                    </m:r>
                  </m:oMath>
                </a14:m>
                <a:r>
                  <a:rPr lang="en-US" dirty="0"/>
                  <a:t>, this must mean that the physical quantity is an analytic function of </a:t>
                </a:r>
                <a14:m>
                  <m:oMath xmlns:m="http://schemas.openxmlformats.org/officeDocument/2006/math">
                    <m:r>
                      <a:rPr lang="en-US" i="1" dirty="0" smtClean="0">
                        <a:latin typeface="Cambria Math" panose="02040503050406030204" pitchFamily="18" charset="0"/>
                      </a:rPr>
                      <m:t>𝑒</m:t>
                    </m:r>
                  </m:oMath>
                </a14:m>
                <a:r>
                  <a:rPr lang="en-US" dirty="0"/>
                  <a:t> for </a:t>
                </a:r>
                <a14:m>
                  <m:oMath xmlns:m="http://schemas.openxmlformats.org/officeDocument/2006/math">
                    <m:r>
                      <a:rPr lang="en-US" i="1" dirty="0" smtClean="0">
                        <a:latin typeface="Cambria Math" panose="02040503050406030204" pitchFamily="18" charset="0"/>
                      </a:rPr>
                      <m:t>𝑒</m:t>
                    </m:r>
                    <m:r>
                      <a:rPr lang="en-US" i="1" dirty="0" smtClean="0">
                        <a:latin typeface="Cambria Math" panose="02040503050406030204" pitchFamily="18" charset="0"/>
                      </a:rPr>
                      <m:t> = 0</m:t>
                    </m:r>
                  </m:oMath>
                </a14:m>
                <a:r>
                  <a:rPr lang="en-US" dirty="0"/>
                  <a:t>. Therefore, if it is an analytic function, we can extend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sup>
                    </m:sSup>
                  </m:oMath>
                </a14:m>
                <a:r>
                  <a:rPr lang="en-US" dirty="0"/>
                  <a:t> to the complex plane and the radius of convergence must be finite about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sup>
                    </m:sSup>
                    <m:r>
                      <a:rPr lang="en-US" b="0" i="0" smtClean="0">
                        <a:latin typeface="Cambria Math" panose="02040503050406030204" pitchFamily="18" charset="0"/>
                      </a:rPr>
                      <m:t>=0</m:t>
                    </m:r>
                  </m:oMath>
                </a14:m>
                <a:r>
                  <a:rPr lang="en-US" dirty="0"/>
                  <a:t>. So,</a:t>
                </a:r>
              </a:p>
            </p:txBody>
          </p:sp>
        </mc:Choice>
        <mc:Fallback xmlns="">
          <p:sp>
            <p:nvSpPr>
              <p:cNvPr id="10" name="TextBox 9">
                <a:extLst>
                  <a:ext uri="{FF2B5EF4-FFF2-40B4-BE49-F238E27FC236}">
                    <a16:creationId xmlns:a16="http://schemas.microsoft.com/office/drawing/2014/main" id="{B8E1017A-7D0B-40F4-CC14-82890176BC31}"/>
                  </a:ext>
                </a:extLst>
              </p:cNvPr>
              <p:cNvSpPr txBox="1">
                <a:spLocks noRot="1" noChangeAspect="1" noMove="1" noResize="1" noEditPoints="1" noAdjustHandles="1" noChangeArrowheads="1" noChangeShapeType="1" noTextEdit="1"/>
              </p:cNvSpPr>
              <p:nvPr/>
            </p:nvSpPr>
            <p:spPr>
              <a:xfrm>
                <a:off x="339437" y="2455564"/>
                <a:ext cx="11513126" cy="923330"/>
              </a:xfrm>
              <a:prstGeom prst="rect">
                <a:avLst/>
              </a:prstGeom>
              <a:blipFill>
                <a:blip r:embed="rId3"/>
                <a:stretch>
                  <a:fillRect l="-441" t="-274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F98938-F810-16DA-2092-5861C08E4367}"/>
                  </a:ext>
                </a:extLst>
              </p:cNvPr>
              <p:cNvSpPr txBox="1"/>
              <p:nvPr/>
            </p:nvSpPr>
            <p:spPr>
              <a:xfrm>
                <a:off x="339437" y="3781137"/>
                <a:ext cx="11193257" cy="646331"/>
              </a:xfrm>
              <a:prstGeom prst="rect">
                <a:avLst/>
              </a:prstGeom>
              <a:noFill/>
            </p:spPr>
            <p:txBody>
              <a:bodyPr wrap="none" rtlCol="0">
                <a:spAutoFit/>
              </a:bodyPr>
              <a:lstStyle/>
              <a:p>
                <a:r>
                  <a:rPr lang="en-US" dirty="0"/>
                  <a:t>should also be convergent for sufficiently small values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2</m:t>
                        </m:r>
                      </m:sup>
                    </m:sSup>
                  </m:oMath>
                </a14:m>
                <a:r>
                  <a:rPr lang="en-US" dirty="0"/>
                  <a:t>. We can interpret the physical quantity </a:t>
                </a:r>
                <a14:m>
                  <m:oMath xmlns:m="http://schemas.openxmlformats.org/officeDocument/2006/math">
                    <m:r>
                      <m:rPr>
                        <m:sty m:val="p"/>
                      </m:rPr>
                      <a:rPr lang="en-US">
                        <a:latin typeface="Cambria Math" panose="02040503050406030204" pitchFamily="18" charset="0"/>
                      </a:rPr>
                      <m:t>F</m:t>
                    </m:r>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𝑒</m:t>
                        </m:r>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as arising </a:t>
                </a:r>
              </a:p>
              <a:p>
                <a:r>
                  <a:rPr lang="en-US" dirty="0"/>
                  <a:t>in a world where like charges attract each other.</a:t>
                </a:r>
              </a:p>
            </p:txBody>
          </p:sp>
        </mc:Choice>
        <mc:Fallback xmlns="">
          <p:sp>
            <p:nvSpPr>
              <p:cNvPr id="13" name="TextBox 12">
                <a:extLst>
                  <a:ext uri="{FF2B5EF4-FFF2-40B4-BE49-F238E27FC236}">
                    <a16:creationId xmlns:a16="http://schemas.microsoft.com/office/drawing/2014/main" id="{65F98938-F810-16DA-2092-5861C08E4367}"/>
                  </a:ext>
                </a:extLst>
              </p:cNvPr>
              <p:cNvSpPr txBox="1">
                <a:spLocks noRot="1" noChangeAspect="1" noMove="1" noResize="1" noEditPoints="1" noAdjustHandles="1" noChangeArrowheads="1" noChangeShapeType="1" noTextEdit="1"/>
              </p:cNvSpPr>
              <p:nvPr/>
            </p:nvSpPr>
            <p:spPr>
              <a:xfrm>
                <a:off x="339437" y="3781137"/>
                <a:ext cx="11193257" cy="646331"/>
              </a:xfrm>
              <a:prstGeom prst="rect">
                <a:avLst/>
              </a:prstGeom>
              <a:blipFill>
                <a:blip r:embed="rId4"/>
                <a:stretch>
                  <a:fillRect l="-453" t="-3846" b="-1346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DAD22E9-9385-E339-F597-41F456876CA1}"/>
              </a:ext>
            </a:extLst>
          </p:cNvPr>
          <p:cNvPicPr>
            <a:picLocks noChangeAspect="1"/>
          </p:cNvPicPr>
          <p:nvPr/>
        </p:nvPicPr>
        <p:blipFill>
          <a:blip r:embed="rId5"/>
          <a:stretch>
            <a:fillRect/>
          </a:stretch>
        </p:blipFill>
        <p:spPr>
          <a:xfrm>
            <a:off x="4380877" y="3397140"/>
            <a:ext cx="3110375" cy="383997"/>
          </a:xfrm>
          <a:prstGeom prst="rect">
            <a:avLst/>
          </a:prstGeom>
        </p:spPr>
      </p:pic>
      <p:grpSp>
        <p:nvGrpSpPr>
          <p:cNvPr id="24" name="Group 23">
            <a:extLst>
              <a:ext uri="{FF2B5EF4-FFF2-40B4-BE49-F238E27FC236}">
                <a16:creationId xmlns:a16="http://schemas.microsoft.com/office/drawing/2014/main" id="{CF48D798-E318-2811-3571-D06DFDCF9678}"/>
              </a:ext>
            </a:extLst>
          </p:cNvPr>
          <p:cNvGrpSpPr/>
          <p:nvPr/>
        </p:nvGrpSpPr>
        <p:grpSpPr>
          <a:xfrm>
            <a:off x="4540251" y="4427468"/>
            <a:ext cx="2425700" cy="1816100"/>
            <a:chOff x="4540251" y="4427468"/>
            <a:chExt cx="2425700" cy="1816100"/>
          </a:xfrm>
        </p:grpSpPr>
        <p:pic>
          <p:nvPicPr>
            <p:cNvPr id="17" name="Picture 16" descr="A diagram of a diagram&#10;&#10;AI-generated content may be incorrect.">
              <a:extLst>
                <a:ext uri="{FF2B5EF4-FFF2-40B4-BE49-F238E27FC236}">
                  <a16:creationId xmlns:a16="http://schemas.microsoft.com/office/drawing/2014/main" id="{2CDF12B7-E146-D7DF-062D-2155943E3481}"/>
                </a:ext>
              </a:extLst>
            </p:cNvPr>
            <p:cNvPicPr>
              <a:picLocks noChangeAspect="1"/>
            </p:cNvPicPr>
            <p:nvPr/>
          </p:nvPicPr>
          <p:blipFill>
            <a:blip r:embed="rId6"/>
            <a:stretch>
              <a:fillRect/>
            </a:stretch>
          </p:blipFill>
          <p:spPr>
            <a:xfrm>
              <a:off x="4540251" y="4427468"/>
              <a:ext cx="2425700" cy="1816100"/>
            </a:xfrm>
            <a:prstGeom prst="rect">
              <a:avLst/>
            </a:prstGeom>
          </p:spPr>
        </p:pic>
        <p:pic>
          <p:nvPicPr>
            <p:cNvPr id="19" name="Picture 18">
              <a:extLst>
                <a:ext uri="{FF2B5EF4-FFF2-40B4-BE49-F238E27FC236}">
                  <a16:creationId xmlns:a16="http://schemas.microsoft.com/office/drawing/2014/main" id="{0913CE42-B7F9-10E3-9BE0-9962BFEF989D}"/>
                </a:ext>
              </a:extLst>
            </p:cNvPr>
            <p:cNvPicPr>
              <a:picLocks noChangeAspect="1"/>
            </p:cNvPicPr>
            <p:nvPr/>
          </p:nvPicPr>
          <p:blipFill>
            <a:blip r:embed="rId7"/>
            <a:stretch>
              <a:fillRect/>
            </a:stretch>
          </p:blipFill>
          <p:spPr>
            <a:xfrm>
              <a:off x="5178713" y="5938081"/>
              <a:ext cx="265522" cy="254901"/>
            </a:xfrm>
            <a:prstGeom prst="rect">
              <a:avLst/>
            </a:prstGeom>
          </p:spPr>
        </p:pic>
        <p:pic>
          <p:nvPicPr>
            <p:cNvPr id="20" name="Picture 19">
              <a:extLst>
                <a:ext uri="{FF2B5EF4-FFF2-40B4-BE49-F238E27FC236}">
                  <a16:creationId xmlns:a16="http://schemas.microsoft.com/office/drawing/2014/main" id="{E2372EBE-A2D8-3BB2-2BA0-8621D720390E}"/>
                </a:ext>
              </a:extLst>
            </p:cNvPr>
            <p:cNvPicPr>
              <a:picLocks noChangeAspect="1"/>
            </p:cNvPicPr>
            <p:nvPr/>
          </p:nvPicPr>
          <p:blipFill>
            <a:blip r:embed="rId7"/>
            <a:stretch>
              <a:fillRect/>
            </a:stretch>
          </p:blipFill>
          <p:spPr>
            <a:xfrm rot="10800000">
              <a:off x="6050949" y="5927689"/>
              <a:ext cx="265522" cy="254901"/>
            </a:xfrm>
            <a:prstGeom prst="rect">
              <a:avLst/>
            </a:prstGeom>
          </p:spPr>
        </p:pic>
        <p:pic>
          <p:nvPicPr>
            <p:cNvPr id="22" name="Picture 21" descr="A white background with black and white clouds&#10;&#10;AI-generated content may be incorrect.">
              <a:extLst>
                <a:ext uri="{FF2B5EF4-FFF2-40B4-BE49-F238E27FC236}">
                  <a16:creationId xmlns:a16="http://schemas.microsoft.com/office/drawing/2014/main" id="{F4FCC1C6-F1D0-7935-E9D0-558C436AF20F}"/>
                </a:ext>
              </a:extLst>
            </p:cNvPr>
            <p:cNvPicPr>
              <a:picLocks noChangeAspect="1"/>
            </p:cNvPicPr>
            <p:nvPr/>
          </p:nvPicPr>
          <p:blipFill>
            <a:blip r:embed="rId8"/>
            <a:stretch>
              <a:fillRect/>
            </a:stretch>
          </p:blipFill>
          <p:spPr>
            <a:xfrm>
              <a:off x="4589029" y="5932154"/>
              <a:ext cx="336262" cy="270650"/>
            </a:xfrm>
            <a:prstGeom prst="rect">
              <a:avLst/>
            </a:prstGeom>
          </p:spPr>
        </p:pic>
        <p:pic>
          <p:nvPicPr>
            <p:cNvPr id="23" name="Picture 22" descr="A white background with black and white clouds&#10;&#10;AI-generated content may be incorrect.">
              <a:extLst>
                <a:ext uri="{FF2B5EF4-FFF2-40B4-BE49-F238E27FC236}">
                  <a16:creationId xmlns:a16="http://schemas.microsoft.com/office/drawing/2014/main" id="{377D35C4-BF6A-DA49-7739-60F6C6D64DAC}"/>
                </a:ext>
              </a:extLst>
            </p:cNvPr>
            <p:cNvPicPr>
              <a:picLocks noChangeAspect="1"/>
            </p:cNvPicPr>
            <p:nvPr/>
          </p:nvPicPr>
          <p:blipFill>
            <a:blip r:embed="rId8"/>
            <a:stretch>
              <a:fillRect/>
            </a:stretch>
          </p:blipFill>
          <p:spPr>
            <a:xfrm>
              <a:off x="6558273" y="5842788"/>
              <a:ext cx="336262" cy="270650"/>
            </a:xfrm>
            <a:prstGeom prst="rect">
              <a:avLst/>
            </a:prstGeom>
          </p:spPr>
        </p:pic>
      </p:grpSp>
    </p:spTree>
    <p:extLst>
      <p:ext uri="{BB962C8B-B14F-4D97-AF65-F5344CB8AC3E}">
        <p14:creationId xmlns:p14="http://schemas.microsoft.com/office/powerpoint/2010/main" val="264703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6840-AA05-0A12-A43D-B233A49FDD46}"/>
              </a:ext>
            </a:extLst>
          </p:cNvPr>
          <p:cNvSpPr>
            <a:spLocks noGrp="1"/>
          </p:cNvSpPr>
          <p:nvPr>
            <p:ph type="title"/>
          </p:nvPr>
        </p:nvSpPr>
        <p:spPr>
          <a:xfrm>
            <a:off x="401782" y="0"/>
            <a:ext cx="10515600" cy="1325563"/>
          </a:xfrm>
        </p:spPr>
        <p:txBody>
          <a:bodyPr/>
          <a:lstStyle/>
          <a:p>
            <a:r>
              <a:rPr lang="en-US" b="1" dirty="0"/>
              <a:t>Re: Incoherent Perturbations </a:t>
            </a:r>
          </a:p>
        </p:txBody>
      </p:sp>
      <p:pic>
        <p:nvPicPr>
          <p:cNvPr id="4" name="Picture 3" descr="A mathematical equation with numbers and symbols&#10;&#10;Description automatically generated">
            <a:extLst>
              <a:ext uri="{FF2B5EF4-FFF2-40B4-BE49-F238E27FC236}">
                <a16:creationId xmlns:a16="http://schemas.microsoft.com/office/drawing/2014/main" id="{5B4C4B92-84A6-9BC6-2465-7AE991AFA375}"/>
              </a:ext>
            </a:extLst>
          </p:cNvPr>
          <p:cNvPicPr>
            <a:picLocks noChangeAspect="1"/>
          </p:cNvPicPr>
          <p:nvPr/>
        </p:nvPicPr>
        <p:blipFill>
          <a:blip r:embed="rId2"/>
          <a:stretch>
            <a:fillRect/>
          </a:stretch>
        </p:blipFill>
        <p:spPr>
          <a:xfrm>
            <a:off x="5381960" y="4055788"/>
            <a:ext cx="1206527" cy="78538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D274D668-443A-27B5-BCEF-58C483D2F384}"/>
              </a:ext>
            </a:extLst>
          </p:cNvPr>
          <p:cNvPicPr>
            <a:picLocks noChangeAspect="1"/>
          </p:cNvPicPr>
          <p:nvPr/>
        </p:nvPicPr>
        <p:blipFill>
          <a:blip r:embed="rId3"/>
          <a:stretch>
            <a:fillRect/>
          </a:stretch>
        </p:blipFill>
        <p:spPr>
          <a:xfrm>
            <a:off x="4579815" y="1525227"/>
            <a:ext cx="3392827" cy="631566"/>
          </a:xfrm>
          <a:prstGeom prst="rect">
            <a:avLst/>
          </a:prstGeom>
        </p:spPr>
      </p:pic>
      <p:sp>
        <p:nvSpPr>
          <p:cNvPr id="8" name="TextBox 7">
            <a:extLst>
              <a:ext uri="{FF2B5EF4-FFF2-40B4-BE49-F238E27FC236}">
                <a16:creationId xmlns:a16="http://schemas.microsoft.com/office/drawing/2014/main" id="{0A171333-61EB-79F2-CDAE-55C78764EFD2}"/>
              </a:ext>
            </a:extLst>
          </p:cNvPr>
          <p:cNvSpPr txBox="1"/>
          <p:nvPr/>
        </p:nvSpPr>
        <p:spPr>
          <a:xfrm>
            <a:off x="152400" y="1229281"/>
            <a:ext cx="5352171" cy="369332"/>
          </a:xfrm>
          <a:prstGeom prst="rect">
            <a:avLst/>
          </a:prstGeom>
          <a:noFill/>
        </p:spPr>
        <p:txBody>
          <a:bodyPr wrap="none" rtlCol="0">
            <a:spAutoFit/>
          </a:bodyPr>
          <a:lstStyle/>
          <a:p>
            <a:r>
              <a:rPr lang="en-US" dirty="0">
                <a:latin typeface="ACaslonPro"/>
              </a:rPr>
              <a:t>T</a:t>
            </a:r>
            <a:r>
              <a:rPr lang="en-US" sz="1800" dirty="0">
                <a:effectLst/>
                <a:latin typeface="ACaslonPro"/>
              </a:rPr>
              <a:t>he energy per unit volume in electromagnetic fields is </a:t>
            </a:r>
            <a:endParaRPr lang="en-US" dirty="0"/>
          </a:p>
        </p:txBody>
      </p:sp>
      <p:sp>
        <p:nvSpPr>
          <p:cNvPr id="10" name="TextBox 9">
            <a:extLst>
              <a:ext uri="{FF2B5EF4-FFF2-40B4-BE49-F238E27FC236}">
                <a16:creationId xmlns:a16="http://schemas.microsoft.com/office/drawing/2014/main" id="{68DD30FD-20C1-744B-3E14-08C36B138BB2}"/>
              </a:ext>
            </a:extLst>
          </p:cNvPr>
          <p:cNvSpPr txBox="1"/>
          <p:nvPr/>
        </p:nvSpPr>
        <p:spPr>
          <a:xfrm>
            <a:off x="152400" y="2280268"/>
            <a:ext cx="9459191" cy="369332"/>
          </a:xfrm>
          <a:prstGeom prst="rect">
            <a:avLst/>
          </a:prstGeom>
          <a:noFill/>
        </p:spPr>
        <p:txBody>
          <a:bodyPr wrap="square">
            <a:spAutoFit/>
          </a:bodyPr>
          <a:lstStyle/>
          <a:p>
            <a:r>
              <a:rPr lang="en-US" sz="1800" dirty="0">
                <a:effectLst/>
                <a:latin typeface="ACaslonPro"/>
              </a:rPr>
              <a:t>For electromagnetic waves, the electric and magnetic contributions are equal, so </a:t>
            </a:r>
            <a:endParaRPr lang="en-US" dirty="0"/>
          </a:p>
        </p:txBody>
      </p:sp>
      <p:pic>
        <p:nvPicPr>
          <p:cNvPr id="12" name="Picture 11" descr="A black text on a white background&#10;&#10;Description automatically generated">
            <a:extLst>
              <a:ext uri="{FF2B5EF4-FFF2-40B4-BE49-F238E27FC236}">
                <a16:creationId xmlns:a16="http://schemas.microsoft.com/office/drawing/2014/main" id="{3B41786A-7D09-9D1F-93B7-4E40297CAE2A}"/>
              </a:ext>
            </a:extLst>
          </p:cNvPr>
          <p:cNvPicPr>
            <a:picLocks noChangeAspect="1"/>
          </p:cNvPicPr>
          <p:nvPr/>
        </p:nvPicPr>
        <p:blipFill>
          <a:blip r:embed="rId4"/>
          <a:stretch>
            <a:fillRect/>
          </a:stretch>
        </p:blipFill>
        <p:spPr>
          <a:xfrm>
            <a:off x="4711699" y="2811073"/>
            <a:ext cx="3260943" cy="49362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6D62B0-846E-C6F3-79A9-130719D29A8A}"/>
                  </a:ext>
                </a:extLst>
              </p:cNvPr>
              <p:cNvSpPr txBox="1"/>
              <p:nvPr/>
            </p:nvSpPr>
            <p:spPr>
              <a:xfrm>
                <a:off x="176766" y="3468213"/>
                <a:ext cx="11616916" cy="651781"/>
              </a:xfrm>
              <a:prstGeom prst="rect">
                <a:avLst/>
              </a:prstGeom>
              <a:noFill/>
            </p:spPr>
            <p:txBody>
              <a:bodyPr wrap="square">
                <a:spAutoFit/>
              </a:bodyPr>
              <a:lstStyle/>
              <a:p>
                <a:r>
                  <a:rPr lang="en-US" sz="1800" dirty="0">
                    <a:effectLst/>
                    <a:latin typeface="ACaslonPro"/>
                  </a:rPr>
                  <a:t>and the average over a full cycle is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𝜀</m:t>
                        </m:r>
                      </m:e>
                      <m:sub>
                        <m:r>
                          <a:rPr lang="en-US" sz="1800" b="0" i="1" smtClean="0">
                            <a:effectLst/>
                            <a:latin typeface="Cambria Math" panose="02040503050406030204" pitchFamily="18" charset="0"/>
                          </a:rPr>
                          <m:t>0</m:t>
                        </m:r>
                      </m:sub>
                    </m:sSub>
                    <m:sSubSup>
                      <m:sSubSupPr>
                        <m:ctrlPr>
                          <a:rPr lang="en-US" sz="1800" i="1" smtClean="0">
                            <a:effectLst/>
                            <a:latin typeface="Cambria Math" panose="02040503050406030204" pitchFamily="18" charset="0"/>
                          </a:rPr>
                        </m:ctrlPr>
                      </m:sSubSup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0</m:t>
                        </m:r>
                      </m:sub>
                      <m:sup>
                        <m:r>
                          <a:rPr lang="en-US" sz="1800" b="0" i="1" smtClean="0">
                            <a:effectLst/>
                            <a:latin typeface="Cambria Math" panose="02040503050406030204" pitchFamily="18" charset="0"/>
                          </a:rPr>
                          <m:t>2</m:t>
                        </m:r>
                      </m:sup>
                    </m:sSubSup>
                    <m:r>
                      <a:rPr lang="en-US" sz="1800" b="0" i="1" smtClean="0">
                        <a:effectLst/>
                        <a:latin typeface="Cambria Math" panose="02040503050406030204" pitchFamily="18" charset="0"/>
                      </a:rPr>
                      <m:t>/2</m:t>
                    </m:r>
                  </m:oMath>
                </a14:m>
                <a:r>
                  <a:rPr lang="en-US" dirty="0"/>
                  <a:t> (remember that the average of </a:t>
                </a:r>
                <a14:m>
                  <m:oMath xmlns:m="http://schemas.openxmlformats.org/officeDocument/2006/math">
                    <m:sSup>
                      <m:sSupPr>
                        <m:ctrlPr>
                          <a:rPr lang="en-US" i="1" smtClean="0">
                            <a:latin typeface="Cambria Math" panose="02040503050406030204" pitchFamily="18" charset="0"/>
                          </a:rPr>
                        </m:ctrlPr>
                      </m:sSupPr>
                      <m:e>
                        <m:func>
                          <m:funcPr>
                            <m:ctrlPr>
                              <a:rPr lang="en-US" i="1">
                                <a:latin typeface="Cambria Math" panose="02040503050406030204" pitchFamily="18" charset="0"/>
                              </a:rPr>
                            </m:ctrlPr>
                          </m:funcPr>
                          <m:fName>
                            <m:r>
                              <a:rPr lang="en-US" b="0" i="0" smtClean="0">
                                <a:latin typeface="Cambria Math" panose="02040503050406030204" pitchFamily="18" charset="0"/>
                              </a:rPr>
                              <m:t>(</m:t>
                            </m:r>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func>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oMath>
                </a14:m>
                <a:r>
                  <a:rPr lang="en-US" dirty="0"/>
                  <a:t>or </a:t>
                </a:r>
                <a14:m>
                  <m:oMath xmlns:m="http://schemas.openxmlformats.org/officeDocument/2006/math">
                    <m:sSup>
                      <m:sSupPr>
                        <m:ctrlPr>
                          <a:rPr lang="en-US" i="1">
                            <a:latin typeface="Cambria Math" panose="02040503050406030204" pitchFamily="18" charset="0"/>
                          </a:rPr>
                        </m:ctrlPr>
                      </m:sSupPr>
                      <m:e>
                        <m:func>
                          <m:funcPr>
                            <m:ctrlPr>
                              <a:rPr lang="en-US" i="1">
                                <a:latin typeface="Cambria Math" panose="02040503050406030204" pitchFamily="18" charset="0"/>
                              </a:rPr>
                            </m:ctrlPr>
                          </m:funcPr>
                          <m:fName>
                            <m:r>
                              <a:rPr lang="en-US">
                                <a:latin typeface="Cambria Math" panose="02040503050406030204" pitchFamily="18" charset="0"/>
                              </a:rPr>
                              <m:t>(</m:t>
                            </m:r>
                            <m:r>
                              <m:rPr>
                                <m:sty m:val="p"/>
                              </m:rPr>
                              <a:rPr lang="en-US" b="0" i="0" smtClean="0">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fun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oMath>
                </a14:m>
                <a:r>
                  <a:rPr lang="en-US" dirty="0"/>
                  <a:t> is 1/2). Then, </a:t>
                </a:r>
                <a:r>
                  <a:rPr lang="en-US" dirty="0">
                    <a:latin typeface="ACaslonPro"/>
                  </a:rPr>
                  <a:t>the energy density in an electromagnetic wave is </a:t>
                </a:r>
                <a:endParaRPr lang="en-US" dirty="0"/>
              </a:p>
            </p:txBody>
          </p:sp>
        </mc:Choice>
        <mc:Fallback xmlns="">
          <p:sp>
            <p:nvSpPr>
              <p:cNvPr id="14" name="TextBox 13">
                <a:extLst>
                  <a:ext uri="{FF2B5EF4-FFF2-40B4-BE49-F238E27FC236}">
                    <a16:creationId xmlns:a16="http://schemas.microsoft.com/office/drawing/2014/main" id="{436D62B0-846E-C6F3-79A9-130719D29A8A}"/>
                  </a:ext>
                </a:extLst>
              </p:cNvPr>
              <p:cNvSpPr txBox="1">
                <a:spLocks noRot="1" noChangeAspect="1" noMove="1" noResize="1" noEditPoints="1" noAdjustHandles="1" noChangeArrowheads="1" noChangeShapeType="1" noTextEdit="1"/>
              </p:cNvSpPr>
              <p:nvPr/>
            </p:nvSpPr>
            <p:spPr>
              <a:xfrm>
                <a:off x="176766" y="3468213"/>
                <a:ext cx="11616916" cy="651781"/>
              </a:xfrm>
              <a:prstGeom prst="rect">
                <a:avLst/>
              </a:prstGeom>
              <a:blipFill>
                <a:blip r:embed="rId5"/>
                <a:stretch>
                  <a:fillRect l="-328" t="-5769"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FEE5BE0-EF4B-C178-0D0C-5470C7AEE2F3}"/>
                  </a:ext>
                </a:extLst>
              </p:cNvPr>
              <p:cNvSpPr txBox="1"/>
              <p:nvPr/>
            </p:nvSpPr>
            <p:spPr>
              <a:xfrm>
                <a:off x="176765" y="4871108"/>
                <a:ext cx="11700043" cy="646331"/>
              </a:xfrm>
              <a:prstGeom prst="rect">
                <a:avLst/>
              </a:prstGeom>
              <a:noFill/>
            </p:spPr>
            <p:txBody>
              <a:bodyPr wrap="square">
                <a:spAutoFit/>
              </a:bodyPr>
              <a:lstStyle/>
              <a:p>
                <a:r>
                  <a:rPr lang="en-US" sz="1800" dirty="0">
                    <a:effectLst/>
                    <a:latin typeface="ACaslonPro"/>
                  </a:rPr>
                  <a:t>where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0</m:t>
                        </m:r>
                      </m:sub>
                    </m:sSub>
                  </m:oMath>
                </a14:m>
                <a:r>
                  <a:rPr lang="en-US" sz="1800" dirty="0">
                    <a:effectLst/>
                    <a:latin typeface="ACaslonPro"/>
                  </a:rPr>
                  <a:t> is the amplitude of the electric field. So, the transition probability is (not surprisingly) proportional to the energy density of the fields: </a:t>
                </a:r>
                <a:endParaRPr lang="en-US" dirty="0"/>
              </a:p>
            </p:txBody>
          </p:sp>
        </mc:Choice>
        <mc:Fallback xmlns="">
          <p:sp>
            <p:nvSpPr>
              <p:cNvPr id="16" name="TextBox 15">
                <a:extLst>
                  <a:ext uri="{FF2B5EF4-FFF2-40B4-BE49-F238E27FC236}">
                    <a16:creationId xmlns:a16="http://schemas.microsoft.com/office/drawing/2014/main" id="{7FEE5BE0-EF4B-C178-0D0C-5470C7AEE2F3}"/>
                  </a:ext>
                </a:extLst>
              </p:cNvPr>
              <p:cNvSpPr txBox="1">
                <a:spLocks noRot="1" noChangeAspect="1" noMove="1" noResize="1" noEditPoints="1" noAdjustHandles="1" noChangeArrowheads="1" noChangeShapeType="1" noTextEdit="1"/>
              </p:cNvSpPr>
              <p:nvPr/>
            </p:nvSpPr>
            <p:spPr>
              <a:xfrm>
                <a:off x="176765" y="4871108"/>
                <a:ext cx="11700043" cy="646331"/>
              </a:xfrm>
              <a:prstGeom prst="rect">
                <a:avLst/>
              </a:prstGeom>
              <a:blipFill>
                <a:blip r:embed="rId6"/>
                <a:stretch>
                  <a:fillRect l="-325" t="-3846" b="-13462"/>
                </a:stretch>
              </a:blipFill>
            </p:spPr>
            <p:txBody>
              <a:bodyPr/>
              <a:lstStyle/>
              <a:p>
                <a:r>
                  <a:rPr lang="en-US">
                    <a:noFill/>
                  </a:rPr>
                  <a:t> </a:t>
                </a:r>
              </a:p>
            </p:txBody>
          </p:sp>
        </mc:Fallback>
      </mc:AlternateContent>
      <p:pic>
        <p:nvPicPr>
          <p:cNvPr id="18" name="Picture 17" descr="A math equation with numbers and symbols&#10;&#10;Description automatically generated with medium confidence">
            <a:extLst>
              <a:ext uri="{FF2B5EF4-FFF2-40B4-BE49-F238E27FC236}">
                <a16:creationId xmlns:a16="http://schemas.microsoft.com/office/drawing/2014/main" id="{11681E74-B1F9-1F62-2BC8-F1FFA9C947E4}"/>
              </a:ext>
            </a:extLst>
          </p:cNvPr>
          <p:cNvPicPr>
            <a:picLocks noChangeAspect="1"/>
          </p:cNvPicPr>
          <p:nvPr/>
        </p:nvPicPr>
        <p:blipFill>
          <a:blip r:embed="rId7"/>
          <a:stretch>
            <a:fillRect/>
          </a:stretch>
        </p:blipFill>
        <p:spPr>
          <a:xfrm>
            <a:off x="1344468" y="5582153"/>
            <a:ext cx="3878695" cy="711252"/>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06478CEF-018B-E788-3B2D-00BE555FBAE1}"/>
              </a:ext>
            </a:extLst>
          </p:cNvPr>
          <p:cNvPicPr>
            <a:picLocks noChangeAspect="1"/>
          </p:cNvPicPr>
          <p:nvPr/>
        </p:nvPicPr>
        <p:blipFill>
          <a:blip r:embed="rId8"/>
          <a:stretch>
            <a:fillRect/>
          </a:stretch>
        </p:blipFill>
        <p:spPr>
          <a:xfrm>
            <a:off x="6096000" y="5612914"/>
            <a:ext cx="3878695" cy="649730"/>
          </a:xfrm>
          <a:prstGeom prst="rect">
            <a:avLst/>
          </a:prstGeom>
        </p:spPr>
      </p:pic>
      <p:sp>
        <p:nvSpPr>
          <p:cNvPr id="21" name="Right Arrow 20">
            <a:extLst>
              <a:ext uri="{FF2B5EF4-FFF2-40B4-BE49-F238E27FC236}">
                <a16:creationId xmlns:a16="http://schemas.microsoft.com/office/drawing/2014/main" id="{98DE58B0-B529-8D35-EF99-26773A18A985}"/>
              </a:ext>
            </a:extLst>
          </p:cNvPr>
          <p:cNvSpPr/>
          <p:nvPr/>
        </p:nvSpPr>
        <p:spPr>
          <a:xfrm>
            <a:off x="5457224" y="5721107"/>
            <a:ext cx="404715" cy="433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53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E897ED-A772-7064-B895-B2B9D0EE3D7A}"/>
              </a:ext>
            </a:extLst>
          </p:cNvPr>
          <p:cNvSpPr txBox="1">
            <a:spLocks/>
          </p:cNvSpPr>
          <p:nvPr/>
        </p:nvSpPr>
        <p:spPr>
          <a:xfrm>
            <a:off x="4017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 Incoherent </a:t>
            </a:r>
            <a:r>
              <a:rPr lang="en-US" b="1" dirty="0"/>
              <a:t>Perturbations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16C371-55F0-8257-7333-EE996969DFA7}"/>
                  </a:ext>
                </a:extLst>
              </p:cNvPr>
              <p:cNvSpPr txBox="1"/>
              <p:nvPr/>
            </p:nvSpPr>
            <p:spPr>
              <a:xfrm>
                <a:off x="401781" y="1128143"/>
                <a:ext cx="11495809" cy="923330"/>
              </a:xfrm>
              <a:prstGeom prst="rect">
                <a:avLst/>
              </a:prstGeom>
              <a:noFill/>
            </p:spPr>
            <p:txBody>
              <a:bodyPr wrap="square">
                <a:spAutoFit/>
              </a:bodyPr>
              <a:lstStyle/>
              <a:p>
                <a:r>
                  <a:rPr lang="en-US" sz="1800" dirty="0">
                    <a:effectLst/>
                    <a:latin typeface="ACaslonPro"/>
                  </a:rPr>
                  <a:t>But the previous formula accounts for a </a:t>
                </a:r>
                <a:r>
                  <a:rPr lang="en-US" sz="1800" b="1" dirty="0">
                    <a:effectLst/>
                    <a:latin typeface="ACaslonPro"/>
                  </a:rPr>
                  <a:t>monochromatic </a:t>
                </a:r>
                <a:r>
                  <a:rPr lang="en-US" sz="1800" dirty="0">
                    <a:effectLst/>
                    <a:latin typeface="ACaslonPro"/>
                  </a:rPr>
                  <a:t>wave only, at a single frequency </a:t>
                </a:r>
                <a:r>
                  <a:rPr lang="el-GR" sz="1800" dirty="0">
                    <a:effectLst/>
                    <a:latin typeface="Tahoma" panose="020B0604030504040204" pitchFamily="34" charset="0"/>
                  </a:rPr>
                  <a:t>ω</a:t>
                </a:r>
                <a:r>
                  <a:rPr lang="el-GR" sz="1800" dirty="0">
                    <a:effectLst/>
                    <a:latin typeface="ACaslonPro"/>
                  </a:rPr>
                  <a:t>. </a:t>
                </a:r>
                <a:r>
                  <a:rPr lang="en-US" sz="1800" dirty="0">
                    <a:effectLst/>
                    <a:latin typeface="ACaslonPro"/>
                  </a:rPr>
                  <a:t>In many applications the system is exposed to electromagnetic waves at a whole </a:t>
                </a:r>
                <a:r>
                  <a:rPr lang="en-US" sz="1800" i="1" dirty="0">
                    <a:effectLst/>
                    <a:latin typeface="ACaslonPro"/>
                  </a:rPr>
                  <a:t>range </a:t>
                </a:r>
                <a:r>
                  <a:rPr lang="en-US" sz="1800" dirty="0">
                    <a:effectLst/>
                    <a:latin typeface="ACaslonPro"/>
                  </a:rPr>
                  <a:t>of frequencies; </a:t>
                </a:r>
                <a:r>
                  <a:rPr lang="en-US" sz="1800" dirty="0">
                    <a:effectLst/>
                    <a:highlight>
                      <a:srgbClr val="FFFF00"/>
                    </a:highlight>
                    <a:latin typeface="ACaslonPro"/>
                  </a:rPr>
                  <a:t>in that case </a:t>
                </a:r>
                <a14:m>
                  <m:oMath xmlns:m="http://schemas.openxmlformats.org/officeDocument/2006/math">
                    <m:r>
                      <a:rPr lang="en-US" sz="1800" b="0" i="1" smtClean="0">
                        <a:effectLst/>
                        <a:highlight>
                          <a:srgbClr val="FFFF00"/>
                        </a:highlight>
                        <a:latin typeface="Cambria Math" panose="02040503050406030204" pitchFamily="18" charset="0"/>
                      </a:rPr>
                      <m:t>𝑢</m:t>
                    </m:r>
                    <m:r>
                      <a:rPr lang="en-US" sz="1800" b="0" i="1" smtClean="0">
                        <a:effectLst/>
                        <a:highlight>
                          <a:srgbClr val="FFFF00"/>
                        </a:highlight>
                        <a:latin typeface="Cambria Math" panose="02040503050406030204" pitchFamily="18" charset="0"/>
                      </a:rPr>
                      <m:t>=</m:t>
                    </m:r>
                    <m:r>
                      <a:rPr lang="en-US" sz="1800" b="0" i="1" smtClean="0">
                        <a:effectLst/>
                        <a:highlight>
                          <a:srgbClr val="FFFF00"/>
                        </a:highlight>
                        <a:latin typeface="Cambria Math" panose="02040503050406030204" pitchFamily="18" charset="0"/>
                        <a:ea typeface="Cambria Math" panose="02040503050406030204" pitchFamily="18" charset="0"/>
                      </a:rPr>
                      <m:t>𝜌</m:t>
                    </m:r>
                    <m:d>
                      <m:dPr>
                        <m:ctrlPr>
                          <a:rPr lang="en-US" sz="1800" b="0" i="1" smtClean="0">
                            <a:effectLst/>
                            <a:highlight>
                              <a:srgbClr val="FFFF00"/>
                            </a:highlight>
                            <a:latin typeface="Cambria Math" panose="02040503050406030204" pitchFamily="18" charset="0"/>
                            <a:ea typeface="Cambria Math" panose="02040503050406030204" pitchFamily="18" charset="0"/>
                          </a:rPr>
                        </m:ctrlPr>
                      </m:dPr>
                      <m:e>
                        <m:r>
                          <a:rPr lang="en-US" sz="1800" b="0" i="1" smtClean="0">
                            <a:effectLst/>
                            <a:highlight>
                              <a:srgbClr val="FFFF00"/>
                            </a:highlight>
                            <a:latin typeface="Cambria Math" panose="02040503050406030204" pitchFamily="18" charset="0"/>
                            <a:ea typeface="Cambria Math" panose="02040503050406030204" pitchFamily="18" charset="0"/>
                          </a:rPr>
                          <m:t>𝜔</m:t>
                        </m:r>
                      </m:e>
                    </m:d>
                    <m:r>
                      <a:rPr lang="en-US" sz="1800" b="0" i="1" smtClean="0">
                        <a:effectLst/>
                        <a:highlight>
                          <a:srgbClr val="FFFF00"/>
                        </a:highlight>
                        <a:latin typeface="Cambria Math" panose="02040503050406030204" pitchFamily="18" charset="0"/>
                        <a:ea typeface="Cambria Math" panose="02040503050406030204" pitchFamily="18" charset="0"/>
                      </a:rPr>
                      <m:t>𝑑</m:t>
                    </m:r>
                    <m:r>
                      <a:rPr lang="en-US" sz="1800" b="0" i="1" smtClean="0">
                        <a:effectLst/>
                        <a:highlight>
                          <a:srgbClr val="FFFF00"/>
                        </a:highlight>
                        <a:latin typeface="Cambria Math" panose="02040503050406030204" pitchFamily="18" charset="0"/>
                        <a:ea typeface="Cambria Math" panose="02040503050406030204" pitchFamily="18" charset="0"/>
                      </a:rPr>
                      <m:t>𝜔</m:t>
                    </m:r>
                  </m:oMath>
                </a14:m>
                <a:r>
                  <a:rPr lang="en-US" dirty="0">
                    <a:highlight>
                      <a:srgbClr val="FFFF00"/>
                    </a:highlight>
                  </a:rPr>
                  <a:t> where </a:t>
                </a:r>
                <a14:m>
                  <m:oMath xmlns:m="http://schemas.openxmlformats.org/officeDocument/2006/math">
                    <m:r>
                      <a:rPr lang="en-US" i="1">
                        <a:highlight>
                          <a:srgbClr val="FFFF00"/>
                        </a:highlight>
                        <a:latin typeface="Cambria Math" panose="02040503050406030204" pitchFamily="18" charset="0"/>
                        <a:ea typeface="Cambria Math" panose="02040503050406030204" pitchFamily="18" charset="0"/>
                      </a:rPr>
                      <m:t>𝜌</m:t>
                    </m:r>
                    <m:d>
                      <m:dPr>
                        <m:ctrlPr>
                          <a:rPr lang="en-US" i="1">
                            <a:highlight>
                              <a:srgbClr val="FFFF00"/>
                            </a:highlight>
                            <a:latin typeface="Cambria Math" panose="02040503050406030204" pitchFamily="18" charset="0"/>
                            <a:ea typeface="Cambria Math" panose="02040503050406030204" pitchFamily="18" charset="0"/>
                          </a:rPr>
                        </m:ctrlPr>
                      </m:dPr>
                      <m:e>
                        <m:r>
                          <a:rPr lang="en-US" i="1">
                            <a:highlight>
                              <a:srgbClr val="FFFF00"/>
                            </a:highlight>
                            <a:latin typeface="Cambria Math" panose="02040503050406030204" pitchFamily="18" charset="0"/>
                            <a:ea typeface="Cambria Math" panose="02040503050406030204" pitchFamily="18" charset="0"/>
                          </a:rPr>
                          <m:t>𝜔</m:t>
                        </m:r>
                      </m:e>
                    </m:d>
                    <m:r>
                      <a:rPr lang="en-US" i="1">
                        <a:highlight>
                          <a:srgbClr val="FFFF00"/>
                        </a:highlight>
                        <a:latin typeface="Cambria Math" panose="02040503050406030204" pitchFamily="18" charset="0"/>
                        <a:ea typeface="Cambria Math" panose="02040503050406030204" pitchFamily="18" charset="0"/>
                      </a:rPr>
                      <m:t>𝑑</m:t>
                    </m:r>
                    <m:r>
                      <a:rPr lang="en-US" i="1">
                        <a:highlight>
                          <a:srgbClr val="FFFF00"/>
                        </a:highlight>
                        <a:latin typeface="Cambria Math" panose="02040503050406030204" pitchFamily="18" charset="0"/>
                        <a:ea typeface="Cambria Math" panose="02040503050406030204" pitchFamily="18" charset="0"/>
                      </a:rPr>
                      <m:t>𝜔</m:t>
                    </m:r>
                  </m:oMath>
                </a14:m>
                <a:r>
                  <a:rPr lang="en-US" dirty="0">
                    <a:highlight>
                      <a:srgbClr val="FFFF00"/>
                    </a:highlight>
                  </a:rPr>
                  <a:t>  is the energy density in the frequency range </a:t>
                </a:r>
                <a14:m>
                  <m:oMath xmlns:m="http://schemas.openxmlformats.org/officeDocument/2006/math">
                    <m:r>
                      <a:rPr lang="en-US" i="1">
                        <a:highlight>
                          <a:srgbClr val="FFFF00"/>
                        </a:highlight>
                        <a:latin typeface="Cambria Math" panose="02040503050406030204" pitchFamily="18" charset="0"/>
                        <a:ea typeface="Cambria Math" panose="02040503050406030204" pitchFamily="18" charset="0"/>
                      </a:rPr>
                      <m:t>𝑑</m:t>
                    </m:r>
                    <m:r>
                      <a:rPr lang="en-US" i="1">
                        <a:highlight>
                          <a:srgbClr val="FFFF00"/>
                        </a:highlight>
                        <a:latin typeface="Cambria Math" panose="02040503050406030204" pitchFamily="18" charset="0"/>
                        <a:ea typeface="Cambria Math" panose="02040503050406030204" pitchFamily="18" charset="0"/>
                      </a:rPr>
                      <m:t>𝜔</m:t>
                    </m:r>
                  </m:oMath>
                </a14:m>
                <a:r>
                  <a:rPr lang="en-US" dirty="0">
                    <a:highlight>
                      <a:srgbClr val="FFFF00"/>
                    </a:highlight>
                  </a:rPr>
                  <a:t> and the net transition probability takes the form of an integral  </a:t>
                </a:r>
              </a:p>
            </p:txBody>
          </p:sp>
        </mc:Choice>
        <mc:Fallback xmlns="">
          <p:sp>
            <p:nvSpPr>
              <p:cNvPr id="5" name="TextBox 4">
                <a:extLst>
                  <a:ext uri="{FF2B5EF4-FFF2-40B4-BE49-F238E27FC236}">
                    <a16:creationId xmlns:a16="http://schemas.microsoft.com/office/drawing/2014/main" id="{8316C371-55F0-8257-7333-EE996969DFA7}"/>
                  </a:ext>
                </a:extLst>
              </p:cNvPr>
              <p:cNvSpPr txBox="1">
                <a:spLocks noRot="1" noChangeAspect="1" noMove="1" noResize="1" noEditPoints="1" noAdjustHandles="1" noChangeArrowheads="1" noChangeShapeType="1" noTextEdit="1"/>
              </p:cNvSpPr>
              <p:nvPr/>
            </p:nvSpPr>
            <p:spPr>
              <a:xfrm>
                <a:off x="401781" y="1128143"/>
                <a:ext cx="11495809" cy="923330"/>
              </a:xfrm>
              <a:prstGeom prst="rect">
                <a:avLst/>
              </a:prstGeom>
              <a:blipFill>
                <a:blip r:embed="rId2"/>
                <a:stretch>
                  <a:fillRect l="-442" t="-4054" r="-773" b="-9459"/>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5D60252F-B7D5-5C7D-B3F6-59F6236DB73F}"/>
              </a:ext>
            </a:extLst>
          </p:cNvPr>
          <p:cNvPicPr>
            <a:picLocks noChangeAspect="1"/>
          </p:cNvPicPr>
          <p:nvPr/>
        </p:nvPicPr>
        <p:blipFill>
          <a:blip r:embed="rId3"/>
          <a:stretch>
            <a:fillRect/>
          </a:stretch>
        </p:blipFill>
        <p:spPr>
          <a:xfrm>
            <a:off x="2811318" y="2181444"/>
            <a:ext cx="6569364" cy="998172"/>
          </a:xfrm>
          <a:prstGeom prst="rect">
            <a:avLst/>
          </a:prstGeom>
        </p:spPr>
      </p:pic>
      <p:pic>
        <p:nvPicPr>
          <p:cNvPr id="9" name="Picture 8" descr="A graph of a function&#10;&#10;Description automatically generated">
            <a:extLst>
              <a:ext uri="{FF2B5EF4-FFF2-40B4-BE49-F238E27FC236}">
                <a16:creationId xmlns:a16="http://schemas.microsoft.com/office/drawing/2014/main" id="{708DB431-C099-E96C-45F1-A7BA11DAF494}"/>
              </a:ext>
            </a:extLst>
          </p:cNvPr>
          <p:cNvPicPr>
            <a:picLocks noChangeAspect="1"/>
          </p:cNvPicPr>
          <p:nvPr/>
        </p:nvPicPr>
        <p:blipFill>
          <a:blip r:embed="rId4"/>
          <a:stretch>
            <a:fillRect/>
          </a:stretch>
        </p:blipFill>
        <p:spPr>
          <a:xfrm>
            <a:off x="8915484" y="3872409"/>
            <a:ext cx="3136900" cy="195896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C28FEE9-5284-C71C-9889-99B1252746A4}"/>
                  </a:ext>
                </a:extLst>
              </p:cNvPr>
              <p:cNvSpPr txBox="1"/>
              <p:nvPr/>
            </p:nvSpPr>
            <p:spPr>
              <a:xfrm>
                <a:off x="401781" y="3244334"/>
                <a:ext cx="11630892" cy="646331"/>
              </a:xfrm>
              <a:prstGeom prst="rect">
                <a:avLst/>
              </a:prstGeom>
              <a:noFill/>
            </p:spPr>
            <p:txBody>
              <a:bodyPr wrap="square">
                <a:spAutoFit/>
              </a:bodyPr>
              <a:lstStyle/>
              <a:p>
                <a:r>
                  <a:rPr lang="en-US" sz="1800" dirty="0">
                    <a:effectLst/>
                    <a:latin typeface="ACaslonPro"/>
                  </a:rPr>
                  <a:t>The term in curly brackets is sharply peaked about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rPr>
                          <m:t>0</m:t>
                        </m:r>
                      </m:sub>
                    </m:sSub>
                  </m:oMath>
                </a14:m>
                <a:r>
                  <a:rPr lang="en-US" dirty="0"/>
                  <a:t> while </a:t>
                </a:r>
                <a14:m>
                  <m:oMath xmlns:m="http://schemas.openxmlformats.org/officeDocument/2006/math">
                    <m:r>
                      <a:rPr lang="en-US"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e>
                    </m:d>
                  </m:oMath>
                </a14:m>
                <a:r>
                  <a:rPr lang="en-US" dirty="0"/>
                  <a:t> is usually quite broad. We can replace it with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oMath>
                </a14:m>
                <a:r>
                  <a:rPr lang="en-US" dirty="0"/>
                  <a:t> to simplify the integral in fact, this is a constant term now and can be brought out of the integration sign</a:t>
                </a:r>
              </a:p>
            </p:txBody>
          </p:sp>
        </mc:Choice>
        <mc:Fallback xmlns="">
          <p:sp>
            <p:nvSpPr>
              <p:cNvPr id="13" name="TextBox 12">
                <a:extLst>
                  <a:ext uri="{FF2B5EF4-FFF2-40B4-BE49-F238E27FC236}">
                    <a16:creationId xmlns:a16="http://schemas.microsoft.com/office/drawing/2014/main" id="{AC28FEE9-5284-C71C-9889-99B1252746A4}"/>
                  </a:ext>
                </a:extLst>
              </p:cNvPr>
              <p:cNvSpPr txBox="1">
                <a:spLocks noRot="1" noChangeAspect="1" noMove="1" noResize="1" noEditPoints="1" noAdjustHandles="1" noChangeArrowheads="1" noChangeShapeType="1" noTextEdit="1"/>
              </p:cNvSpPr>
              <p:nvPr/>
            </p:nvSpPr>
            <p:spPr>
              <a:xfrm>
                <a:off x="401781" y="3244334"/>
                <a:ext cx="11630892" cy="646331"/>
              </a:xfrm>
              <a:prstGeom prst="rect">
                <a:avLst/>
              </a:prstGeom>
              <a:blipFill>
                <a:blip r:embed="rId5"/>
                <a:stretch>
                  <a:fillRect l="-436" t="-3846" b="-13462"/>
                </a:stretch>
              </a:blipFill>
            </p:spPr>
            <p:txBody>
              <a:bodyPr/>
              <a:lstStyle/>
              <a:p>
                <a:r>
                  <a:rPr lang="en-US">
                    <a:noFill/>
                  </a:rPr>
                  <a:t> </a:t>
                </a:r>
              </a:p>
            </p:txBody>
          </p:sp>
        </mc:Fallback>
      </mc:AlternateContent>
      <p:pic>
        <p:nvPicPr>
          <p:cNvPr id="15" name="Picture 14" descr="A black and white math symbols&#10;&#10;Description automatically generated with medium confidence">
            <a:extLst>
              <a:ext uri="{FF2B5EF4-FFF2-40B4-BE49-F238E27FC236}">
                <a16:creationId xmlns:a16="http://schemas.microsoft.com/office/drawing/2014/main" id="{73551311-D109-51C0-37C9-AE250FE2A00F}"/>
              </a:ext>
            </a:extLst>
          </p:cNvPr>
          <p:cNvPicPr>
            <a:picLocks noChangeAspect="1"/>
          </p:cNvPicPr>
          <p:nvPr/>
        </p:nvPicPr>
        <p:blipFill>
          <a:blip r:embed="rId6"/>
          <a:stretch>
            <a:fillRect/>
          </a:stretch>
        </p:blipFill>
        <p:spPr>
          <a:xfrm>
            <a:off x="522432" y="3955383"/>
            <a:ext cx="5308023" cy="857862"/>
          </a:xfrm>
          <a:prstGeom prst="rect">
            <a:avLst/>
          </a:prstGeom>
        </p:spPr>
      </p:pic>
      <p:pic>
        <p:nvPicPr>
          <p:cNvPr id="17" name="Picture 16" descr="A number and a line&#10;&#10;Description automatically generated with medium confidence">
            <a:extLst>
              <a:ext uri="{FF2B5EF4-FFF2-40B4-BE49-F238E27FC236}">
                <a16:creationId xmlns:a16="http://schemas.microsoft.com/office/drawing/2014/main" id="{869BF981-F7AB-096A-E248-2D1BB4B44C6D}"/>
              </a:ext>
            </a:extLst>
          </p:cNvPr>
          <p:cNvPicPr>
            <a:picLocks noChangeAspect="1"/>
          </p:cNvPicPr>
          <p:nvPr/>
        </p:nvPicPr>
        <p:blipFill>
          <a:blip r:embed="rId7"/>
          <a:stretch>
            <a:fillRect/>
          </a:stretch>
        </p:blipFill>
        <p:spPr>
          <a:xfrm>
            <a:off x="4267330" y="4927817"/>
            <a:ext cx="2096077" cy="311417"/>
          </a:xfrm>
          <a:prstGeom prst="rect">
            <a:avLst/>
          </a:prstGeom>
        </p:spPr>
      </p:pic>
      <p:sp>
        <p:nvSpPr>
          <p:cNvPr id="18" name="TextBox 17">
            <a:extLst>
              <a:ext uri="{FF2B5EF4-FFF2-40B4-BE49-F238E27FC236}">
                <a16:creationId xmlns:a16="http://schemas.microsoft.com/office/drawing/2014/main" id="{FC3E4559-3FB9-D716-BAB0-6D6D774DBEE9}"/>
              </a:ext>
            </a:extLst>
          </p:cNvPr>
          <p:cNvSpPr txBox="1"/>
          <p:nvPr/>
        </p:nvSpPr>
        <p:spPr>
          <a:xfrm>
            <a:off x="401781" y="5736289"/>
            <a:ext cx="7391401" cy="646331"/>
          </a:xfrm>
          <a:prstGeom prst="rect">
            <a:avLst/>
          </a:prstGeom>
          <a:noFill/>
        </p:spPr>
        <p:txBody>
          <a:bodyPr wrap="square" rtlCol="0">
            <a:spAutoFit/>
          </a:bodyPr>
          <a:lstStyle/>
          <a:p>
            <a:r>
              <a:rPr lang="en-US" sz="1800" dirty="0">
                <a:effectLst/>
                <a:latin typeface="ACaslonPro"/>
              </a:rPr>
              <a:t>as the integrand is essentially zero out there anyway), and looking up the definite integral </a:t>
            </a:r>
            <a:endParaRPr lang="en-US" dirty="0"/>
          </a:p>
        </p:txBody>
      </p:sp>
      <p:pic>
        <p:nvPicPr>
          <p:cNvPr id="20" name="Picture 19" descr="A black symbol with a plus and a cross&#10;&#10;Description automatically generated with medium confidence">
            <a:extLst>
              <a:ext uri="{FF2B5EF4-FFF2-40B4-BE49-F238E27FC236}">
                <a16:creationId xmlns:a16="http://schemas.microsoft.com/office/drawing/2014/main" id="{5205EF54-E3C7-98DC-F08C-6DDF4BBD9BE3}"/>
              </a:ext>
            </a:extLst>
          </p:cNvPr>
          <p:cNvPicPr>
            <a:picLocks noChangeAspect="1"/>
          </p:cNvPicPr>
          <p:nvPr/>
        </p:nvPicPr>
        <p:blipFill>
          <a:blip r:embed="rId8"/>
          <a:stretch>
            <a:fillRect/>
          </a:stretch>
        </p:blipFill>
        <p:spPr>
          <a:xfrm>
            <a:off x="3058393" y="5423770"/>
            <a:ext cx="1046595" cy="308470"/>
          </a:xfrm>
          <a:prstGeom prst="rect">
            <a:avLst/>
          </a:prstGeom>
        </p:spPr>
      </p:pic>
      <p:sp>
        <p:nvSpPr>
          <p:cNvPr id="21" name="TextBox 20">
            <a:extLst>
              <a:ext uri="{FF2B5EF4-FFF2-40B4-BE49-F238E27FC236}">
                <a16:creationId xmlns:a16="http://schemas.microsoft.com/office/drawing/2014/main" id="{968469A2-D6C3-419F-EA90-3C0F44585F97}"/>
              </a:ext>
            </a:extLst>
          </p:cNvPr>
          <p:cNvSpPr txBox="1"/>
          <p:nvPr/>
        </p:nvSpPr>
        <p:spPr>
          <a:xfrm>
            <a:off x="401781" y="4905435"/>
            <a:ext cx="3891065" cy="369332"/>
          </a:xfrm>
          <a:prstGeom prst="rect">
            <a:avLst/>
          </a:prstGeom>
          <a:noFill/>
        </p:spPr>
        <p:txBody>
          <a:bodyPr wrap="none" rtlCol="0">
            <a:spAutoFit/>
          </a:bodyPr>
          <a:lstStyle/>
          <a:p>
            <a:r>
              <a:rPr lang="en-US" dirty="0"/>
              <a:t>We can perform the change of variable </a:t>
            </a:r>
          </a:p>
        </p:txBody>
      </p:sp>
      <p:sp>
        <p:nvSpPr>
          <p:cNvPr id="22" name="TextBox 21">
            <a:extLst>
              <a:ext uri="{FF2B5EF4-FFF2-40B4-BE49-F238E27FC236}">
                <a16:creationId xmlns:a16="http://schemas.microsoft.com/office/drawing/2014/main" id="{9AC95941-D377-23EC-E178-B3AEA1A70EDA}"/>
              </a:ext>
            </a:extLst>
          </p:cNvPr>
          <p:cNvSpPr txBox="1"/>
          <p:nvPr/>
        </p:nvSpPr>
        <p:spPr>
          <a:xfrm>
            <a:off x="401781" y="5366957"/>
            <a:ext cx="2617191" cy="369332"/>
          </a:xfrm>
          <a:prstGeom prst="rect">
            <a:avLst/>
          </a:prstGeom>
          <a:noFill/>
        </p:spPr>
        <p:txBody>
          <a:bodyPr wrap="none" rtlCol="0">
            <a:spAutoFit/>
          </a:bodyPr>
          <a:lstStyle/>
          <a:p>
            <a:r>
              <a:rPr lang="en-US" dirty="0"/>
              <a:t>and extend the integral to</a:t>
            </a:r>
          </a:p>
        </p:txBody>
      </p:sp>
      <p:pic>
        <p:nvPicPr>
          <p:cNvPr id="24" name="Picture 23" descr="A math equation with black text&#10;&#10;Description automatically generated">
            <a:extLst>
              <a:ext uri="{FF2B5EF4-FFF2-40B4-BE49-F238E27FC236}">
                <a16:creationId xmlns:a16="http://schemas.microsoft.com/office/drawing/2014/main" id="{CA6BC346-D831-CE7C-66F2-57A39CBDB4D2}"/>
              </a:ext>
            </a:extLst>
          </p:cNvPr>
          <p:cNvPicPr>
            <a:picLocks noChangeAspect="1"/>
          </p:cNvPicPr>
          <p:nvPr/>
        </p:nvPicPr>
        <p:blipFill>
          <a:blip r:embed="rId9"/>
          <a:stretch>
            <a:fillRect/>
          </a:stretch>
        </p:blipFill>
        <p:spPr>
          <a:xfrm>
            <a:off x="2146116" y="6046566"/>
            <a:ext cx="1745711" cy="758238"/>
          </a:xfrm>
          <a:prstGeom prst="rect">
            <a:avLst/>
          </a:prstGeom>
        </p:spPr>
      </p:pic>
      <p:pic>
        <p:nvPicPr>
          <p:cNvPr id="27" name="Picture 26" descr="A mathematical symbols and symbols&#10;&#10;Description automatically generated with medium confidence">
            <a:extLst>
              <a:ext uri="{FF2B5EF4-FFF2-40B4-BE49-F238E27FC236}">
                <a16:creationId xmlns:a16="http://schemas.microsoft.com/office/drawing/2014/main" id="{6AF943BC-324D-94F2-788F-A16D89209ECB}"/>
              </a:ext>
            </a:extLst>
          </p:cNvPr>
          <p:cNvPicPr>
            <a:picLocks noChangeAspect="1"/>
          </p:cNvPicPr>
          <p:nvPr/>
        </p:nvPicPr>
        <p:blipFill>
          <a:blip r:embed="rId10"/>
          <a:stretch>
            <a:fillRect/>
          </a:stretch>
        </p:blipFill>
        <p:spPr>
          <a:xfrm>
            <a:off x="7866780" y="6059454"/>
            <a:ext cx="2534028" cy="646331"/>
          </a:xfrm>
          <a:prstGeom prst="rect">
            <a:avLst/>
          </a:prstGeom>
        </p:spPr>
      </p:pic>
      <p:sp>
        <p:nvSpPr>
          <p:cNvPr id="2" name="TextBox 1">
            <a:extLst>
              <a:ext uri="{FF2B5EF4-FFF2-40B4-BE49-F238E27FC236}">
                <a16:creationId xmlns:a16="http://schemas.microsoft.com/office/drawing/2014/main" id="{DD73FDD6-4D5F-A7C2-0995-AB5054CDA7AF}"/>
              </a:ext>
            </a:extLst>
          </p:cNvPr>
          <p:cNvSpPr txBox="1"/>
          <p:nvPr/>
        </p:nvSpPr>
        <p:spPr>
          <a:xfrm>
            <a:off x="4065294" y="6229295"/>
            <a:ext cx="3874907" cy="369332"/>
          </a:xfrm>
          <a:prstGeom prst="rect">
            <a:avLst/>
          </a:prstGeom>
          <a:noFill/>
        </p:spPr>
        <p:txBody>
          <a:bodyPr wrap="none" rtlCol="0">
            <a:spAutoFit/>
          </a:bodyPr>
          <a:lstStyle/>
          <a:p>
            <a:r>
              <a:rPr lang="en-US" dirty="0"/>
              <a:t>as we have found before. We find that  </a:t>
            </a:r>
          </a:p>
        </p:txBody>
      </p:sp>
    </p:spTree>
    <p:extLst>
      <p:ext uri="{BB962C8B-B14F-4D97-AF65-F5344CB8AC3E}">
        <p14:creationId xmlns:p14="http://schemas.microsoft.com/office/powerpoint/2010/main" val="164176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AA94AF-7D10-541F-1892-51AFADA0444A}"/>
              </a:ext>
            </a:extLst>
          </p:cNvPr>
          <p:cNvSpPr txBox="1">
            <a:spLocks/>
          </p:cNvSpPr>
          <p:nvPr/>
        </p:nvSpPr>
        <p:spPr>
          <a:xfrm>
            <a:off x="4017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Incoherent Perturbations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9DC1BD1-DE05-C9B3-08B7-70C6832A3D5E}"/>
                  </a:ext>
                </a:extLst>
              </p:cNvPr>
              <p:cNvSpPr txBox="1"/>
              <p:nvPr/>
            </p:nvSpPr>
            <p:spPr>
              <a:xfrm>
                <a:off x="401781" y="1110918"/>
                <a:ext cx="11537373" cy="923330"/>
              </a:xfrm>
              <a:prstGeom prst="rect">
                <a:avLst/>
              </a:prstGeom>
              <a:noFill/>
            </p:spPr>
            <p:txBody>
              <a:bodyPr wrap="square">
                <a:spAutoFit/>
              </a:bodyPr>
              <a:lstStyle/>
              <a:p>
                <a:r>
                  <a:rPr lang="en-US" sz="1800" dirty="0">
                    <a:effectLst/>
                    <a:latin typeface="ACaslonPro"/>
                  </a:rPr>
                  <a:t>This time the transition probability is proportional to </a:t>
                </a:r>
                <a:r>
                  <a:rPr lang="en-US" sz="1800" i="1" dirty="0">
                    <a:effectLst/>
                    <a:latin typeface="ACaslonPro"/>
                  </a:rPr>
                  <a:t>t</a:t>
                </a:r>
                <a:r>
                  <a:rPr lang="en-US" sz="1800" dirty="0">
                    <a:effectLst/>
                    <a:latin typeface="ACaslonPro"/>
                  </a:rPr>
                  <a:t>. </a:t>
                </a:r>
                <a:r>
                  <a:rPr lang="en-US" sz="1800" dirty="0">
                    <a:effectLst/>
                    <a:highlight>
                      <a:srgbClr val="FFFF00"/>
                    </a:highlight>
                    <a:latin typeface="ACaslonPro"/>
                  </a:rPr>
                  <a:t>The bizarre “flopping” phenomenon characteristic of a monochromatic perturbation gets “washed out” when we hit the system with an incoherent spread of frequencies</a:t>
                </a:r>
                <a:r>
                  <a:rPr lang="en-US" sz="1800" dirty="0">
                    <a:effectLst/>
                    <a:latin typeface="ACaslonPro"/>
                  </a:rPr>
                  <a:t>. In particular, the </a:t>
                </a:r>
                <a:r>
                  <a:rPr lang="en-US" sz="1800" b="1" dirty="0">
                    <a:effectLst/>
                    <a:latin typeface="ACaslonPro"/>
                  </a:rPr>
                  <a:t>transition rate </a:t>
                </a:r>
                <a14:m>
                  <m:oMath xmlns:m="http://schemas.openxmlformats.org/officeDocument/2006/math">
                    <m:r>
                      <a:rPr lang="en-US" sz="1800" b="0" i="1" smtClean="0">
                        <a:effectLst/>
                        <a:latin typeface="Cambria Math" panose="02040503050406030204" pitchFamily="18" charset="0"/>
                      </a:rPr>
                      <m:t>𝑅</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𝑑𝑃</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𝑑𝑡</m:t>
                    </m:r>
                  </m:oMath>
                </a14:m>
                <a:endParaRPr lang="en-US" dirty="0"/>
              </a:p>
            </p:txBody>
          </p:sp>
        </mc:Choice>
        <mc:Fallback xmlns="">
          <p:sp>
            <p:nvSpPr>
              <p:cNvPr id="5" name="TextBox 4">
                <a:extLst>
                  <a:ext uri="{FF2B5EF4-FFF2-40B4-BE49-F238E27FC236}">
                    <a16:creationId xmlns:a16="http://schemas.microsoft.com/office/drawing/2014/main" id="{89DC1BD1-DE05-C9B3-08B7-70C6832A3D5E}"/>
                  </a:ext>
                </a:extLst>
              </p:cNvPr>
              <p:cNvSpPr txBox="1">
                <a:spLocks noRot="1" noChangeAspect="1" noMove="1" noResize="1" noEditPoints="1" noAdjustHandles="1" noChangeArrowheads="1" noChangeShapeType="1" noTextEdit="1"/>
              </p:cNvSpPr>
              <p:nvPr/>
            </p:nvSpPr>
            <p:spPr>
              <a:xfrm>
                <a:off x="401781" y="1110918"/>
                <a:ext cx="11537373" cy="923330"/>
              </a:xfrm>
              <a:prstGeom prst="rect">
                <a:avLst/>
              </a:prstGeom>
              <a:blipFill>
                <a:blip r:embed="rId2"/>
                <a:stretch>
                  <a:fillRect l="-440" t="-2703" b="-9459"/>
                </a:stretch>
              </a:blipFill>
            </p:spPr>
            <p:txBody>
              <a:bodyPr/>
              <a:lstStyle/>
              <a:p>
                <a:r>
                  <a:rPr lang="en-US">
                    <a:noFill/>
                  </a:rPr>
                  <a:t> </a:t>
                </a:r>
              </a:p>
            </p:txBody>
          </p:sp>
        </mc:Fallback>
      </mc:AlternateContent>
      <p:pic>
        <p:nvPicPr>
          <p:cNvPr id="7" name="Picture 6" descr="A mathematical equation with numbers and symbols&#10;&#10;Description automatically generated">
            <a:extLst>
              <a:ext uri="{FF2B5EF4-FFF2-40B4-BE49-F238E27FC236}">
                <a16:creationId xmlns:a16="http://schemas.microsoft.com/office/drawing/2014/main" id="{6149652D-D8AC-A4E5-D750-A6C513815944}"/>
              </a:ext>
            </a:extLst>
          </p:cNvPr>
          <p:cNvPicPr>
            <a:picLocks noChangeAspect="1"/>
          </p:cNvPicPr>
          <p:nvPr/>
        </p:nvPicPr>
        <p:blipFill>
          <a:blip r:embed="rId3"/>
          <a:stretch>
            <a:fillRect/>
          </a:stretch>
        </p:blipFill>
        <p:spPr>
          <a:xfrm>
            <a:off x="4572000" y="2034248"/>
            <a:ext cx="2857500" cy="762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3FD0EC-070E-3DED-0E2E-430A736C28EA}"/>
                  </a:ext>
                </a:extLst>
              </p:cNvPr>
              <p:cNvSpPr txBox="1"/>
              <p:nvPr/>
            </p:nvSpPr>
            <p:spPr>
              <a:xfrm>
                <a:off x="401780" y="2796248"/>
                <a:ext cx="11391901" cy="1233479"/>
              </a:xfrm>
              <a:prstGeom prst="rect">
                <a:avLst/>
              </a:prstGeom>
              <a:noFill/>
            </p:spPr>
            <p:txBody>
              <a:bodyPr wrap="square">
                <a:spAutoFit/>
              </a:bodyPr>
              <a:lstStyle/>
              <a:p>
                <a:r>
                  <a:rPr lang="en-US" sz="1800" dirty="0">
                    <a:effectLst/>
                    <a:latin typeface="ACaslonPro"/>
                  </a:rPr>
                  <a:t>Up to now, we have assumed that the perturbing wave is coming in along the </a:t>
                </a:r>
                <a:r>
                  <a:rPr lang="en-US" sz="1800" i="1" dirty="0">
                    <a:effectLst/>
                    <a:latin typeface="ACaslonPro"/>
                  </a:rPr>
                  <a:t>y </a:t>
                </a:r>
                <a:r>
                  <a:rPr lang="en-US" sz="1800" dirty="0">
                    <a:effectLst/>
                    <a:latin typeface="ACaslonPro"/>
                  </a:rPr>
                  <a:t>direction and polarized in the </a:t>
                </a:r>
                <a:r>
                  <a:rPr lang="en-US" sz="1800" i="1" dirty="0">
                    <a:effectLst/>
                    <a:latin typeface="ACaslonPro"/>
                  </a:rPr>
                  <a:t>z </a:t>
                </a:r>
                <a:r>
                  <a:rPr lang="en-US" sz="1800" dirty="0">
                    <a:effectLst/>
                    <a:latin typeface="ACaslonPro"/>
                  </a:rPr>
                  <a:t>direction. </a:t>
                </a:r>
                <a:r>
                  <a:rPr lang="en-US" sz="1800" dirty="0">
                    <a:effectLst/>
                    <a:highlight>
                      <a:srgbClr val="FFFF00"/>
                    </a:highlight>
                    <a:latin typeface="ACaslonPro"/>
                  </a:rPr>
                  <a:t>But we are interested in the case of an atom bathed in radiation coming from </a:t>
                </a:r>
                <a:r>
                  <a:rPr lang="en-US" sz="1800" i="1" dirty="0">
                    <a:effectLst/>
                    <a:highlight>
                      <a:srgbClr val="FFFF00"/>
                    </a:highlight>
                    <a:latin typeface="ACaslonPro"/>
                  </a:rPr>
                  <a:t>all </a:t>
                </a:r>
                <a:r>
                  <a:rPr lang="en-US" sz="1800" dirty="0">
                    <a:effectLst/>
                    <a:highlight>
                      <a:srgbClr val="FFFF00"/>
                    </a:highlight>
                    <a:latin typeface="ACaslonPro"/>
                  </a:rPr>
                  <a:t>directions, and with all possible polarizations; the energy in the fields is shared equally among these different modes. </a:t>
                </a:r>
              </a:p>
              <a:p>
                <a:r>
                  <a:rPr lang="en-US" sz="1800" dirty="0">
                    <a:effectLst/>
                    <a:latin typeface="ACaslonPro"/>
                  </a:rPr>
                  <a:t>What we need, in place of </a:t>
                </a:r>
                <a14:m>
                  <m:oMath xmlns:m="http://schemas.openxmlformats.org/officeDocument/2006/math">
                    <m:sSup>
                      <m:sSupPr>
                        <m:ctrlPr>
                          <a:rPr lang="en-US" sz="1800" b="0" i="1" smtClean="0">
                            <a:effectLst/>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sz="1800" b="0" i="1" smtClean="0">
                            <a:effectLst/>
                            <a:latin typeface="Cambria Math" panose="02040503050406030204" pitchFamily="18" charset="0"/>
                            <a:ea typeface="Cambria Math" panose="02040503050406030204" pitchFamily="18" charset="0"/>
                          </a:rPr>
                          <m:t>2</m:t>
                        </m:r>
                      </m:sup>
                    </m:sSup>
                  </m:oMath>
                </a14:m>
                <a:r>
                  <a:rPr lang="en-US" dirty="0"/>
                  <a:t> is the average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𝑛</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where</a:t>
                </a:r>
              </a:p>
            </p:txBody>
          </p:sp>
        </mc:Choice>
        <mc:Fallback xmlns="">
          <p:sp>
            <p:nvSpPr>
              <p:cNvPr id="9" name="TextBox 8">
                <a:extLst>
                  <a:ext uri="{FF2B5EF4-FFF2-40B4-BE49-F238E27FC236}">
                    <a16:creationId xmlns:a16="http://schemas.microsoft.com/office/drawing/2014/main" id="{A53FD0EC-070E-3DED-0E2E-430A736C28EA}"/>
                  </a:ext>
                </a:extLst>
              </p:cNvPr>
              <p:cNvSpPr txBox="1">
                <a:spLocks noRot="1" noChangeAspect="1" noMove="1" noResize="1" noEditPoints="1" noAdjustHandles="1" noChangeArrowheads="1" noChangeShapeType="1" noTextEdit="1"/>
              </p:cNvSpPr>
              <p:nvPr/>
            </p:nvSpPr>
            <p:spPr>
              <a:xfrm>
                <a:off x="401780" y="2796248"/>
                <a:ext cx="11391901" cy="1233479"/>
              </a:xfrm>
              <a:prstGeom prst="rect">
                <a:avLst/>
              </a:prstGeom>
              <a:blipFill>
                <a:blip r:embed="rId4"/>
                <a:stretch>
                  <a:fillRect l="-445" t="-3061" r="-668" b="-5102"/>
                </a:stretch>
              </a:blipFill>
            </p:spPr>
            <p:txBody>
              <a:bodyPr/>
              <a:lstStyle/>
              <a:p>
                <a:r>
                  <a:rPr lang="en-US">
                    <a:noFill/>
                  </a:rPr>
                  <a:t> </a:t>
                </a:r>
              </a:p>
            </p:txBody>
          </p:sp>
        </mc:Fallback>
      </mc:AlternateContent>
      <p:pic>
        <p:nvPicPr>
          <p:cNvPr id="11" name="Picture 10" descr="A black hand symbol on a white background&#10;&#10;Description automatically generated">
            <a:extLst>
              <a:ext uri="{FF2B5EF4-FFF2-40B4-BE49-F238E27FC236}">
                <a16:creationId xmlns:a16="http://schemas.microsoft.com/office/drawing/2014/main" id="{775A8DD9-A6A9-74E5-B138-B4A6132E280E}"/>
              </a:ext>
            </a:extLst>
          </p:cNvPr>
          <p:cNvPicPr>
            <a:picLocks noChangeAspect="1"/>
          </p:cNvPicPr>
          <p:nvPr/>
        </p:nvPicPr>
        <p:blipFill>
          <a:blip r:embed="rId5"/>
          <a:stretch>
            <a:fillRect/>
          </a:stretch>
        </p:blipFill>
        <p:spPr>
          <a:xfrm>
            <a:off x="4592782" y="4182248"/>
            <a:ext cx="2133600" cy="330200"/>
          </a:xfrm>
          <a:prstGeom prst="rect">
            <a:avLst/>
          </a:prstGeom>
        </p:spPr>
      </p:pic>
      <p:sp>
        <p:nvSpPr>
          <p:cNvPr id="12" name="TextBox 11">
            <a:extLst>
              <a:ext uri="{FF2B5EF4-FFF2-40B4-BE49-F238E27FC236}">
                <a16:creationId xmlns:a16="http://schemas.microsoft.com/office/drawing/2014/main" id="{BE7B06B4-BAC1-F069-B6FA-11ADFE3380C0}"/>
              </a:ext>
            </a:extLst>
          </p:cNvPr>
          <p:cNvSpPr txBox="1"/>
          <p:nvPr/>
        </p:nvSpPr>
        <p:spPr>
          <a:xfrm>
            <a:off x="401780" y="4664969"/>
            <a:ext cx="11651675" cy="646331"/>
          </a:xfrm>
          <a:prstGeom prst="rect">
            <a:avLst/>
          </a:prstGeom>
          <a:noFill/>
        </p:spPr>
        <p:txBody>
          <a:bodyPr wrap="square" rtlCol="0">
            <a:spAutoFit/>
          </a:bodyPr>
          <a:lstStyle/>
          <a:p>
            <a:r>
              <a:rPr lang="en-US" dirty="0"/>
              <a:t>which generalizes our previous findings</a:t>
            </a:r>
          </a:p>
          <a:p>
            <a:r>
              <a:rPr lang="en-US" sz="1800" dirty="0">
                <a:effectLst/>
                <a:latin typeface="ACaslonPro"/>
              </a:rPr>
              <a:t>and the average is over all polarizations and all incident directions.</a:t>
            </a:r>
          </a:p>
        </p:txBody>
      </p:sp>
      <p:pic>
        <p:nvPicPr>
          <p:cNvPr id="13" name="Picture 12">
            <a:extLst>
              <a:ext uri="{FF2B5EF4-FFF2-40B4-BE49-F238E27FC236}">
                <a16:creationId xmlns:a16="http://schemas.microsoft.com/office/drawing/2014/main" id="{CB1480AC-FFFA-BE1E-C4BA-9A6F44551F9C}"/>
              </a:ext>
            </a:extLst>
          </p:cNvPr>
          <p:cNvPicPr>
            <a:picLocks noChangeAspect="1"/>
          </p:cNvPicPr>
          <p:nvPr/>
        </p:nvPicPr>
        <p:blipFill>
          <a:blip r:embed="rId6"/>
          <a:stretch>
            <a:fillRect/>
          </a:stretch>
        </p:blipFill>
        <p:spPr>
          <a:xfrm>
            <a:off x="4215802" y="4612292"/>
            <a:ext cx="4626862" cy="441997"/>
          </a:xfrm>
          <a:prstGeom prst="rect">
            <a:avLst/>
          </a:prstGeom>
        </p:spPr>
      </p:pic>
    </p:spTree>
    <p:extLst>
      <p:ext uri="{BB962C8B-B14F-4D97-AF65-F5344CB8AC3E}">
        <p14:creationId xmlns:p14="http://schemas.microsoft.com/office/powerpoint/2010/main" val="145909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7655FD-BA61-3EB1-F3F5-86F2BB406F5A}"/>
                  </a:ext>
                </a:extLst>
              </p:cNvPr>
              <p:cNvSpPr txBox="1"/>
              <p:nvPr/>
            </p:nvSpPr>
            <p:spPr>
              <a:xfrm>
                <a:off x="401781" y="1138103"/>
                <a:ext cx="11568545" cy="661143"/>
              </a:xfrm>
              <a:prstGeom prst="rect">
                <a:avLst/>
              </a:prstGeom>
              <a:noFill/>
            </p:spPr>
            <p:txBody>
              <a:bodyPr wrap="square">
                <a:spAutoFit/>
              </a:bodyPr>
              <a:lstStyle/>
              <a:p>
                <a:r>
                  <a:rPr lang="en-US" sz="1800" dirty="0">
                    <a:effectLst/>
                    <a:latin typeface="ACaslonPro"/>
                  </a:rPr>
                  <a:t>The averaging can be carried out as follows: Choose spherical coordinates such that the direction of propagation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𝑘</m:t>
                        </m:r>
                      </m:e>
                    </m:acc>
                  </m:oMath>
                </a14:m>
                <a:r>
                  <a:rPr lang="en-US" sz="1800" dirty="0">
                    <a:effectLst/>
                    <a:latin typeface="ACaslonPro"/>
                  </a:rPr>
                  <a:t> is along </a:t>
                </a:r>
                <a14:m>
                  <m:oMath xmlns:m="http://schemas.openxmlformats.org/officeDocument/2006/math">
                    <m:r>
                      <a:rPr lang="en-US" sz="1800" i="1" dirty="0" smtClean="0">
                        <a:effectLst/>
                        <a:latin typeface="Cambria Math" panose="02040503050406030204" pitchFamily="18" charset="0"/>
                      </a:rPr>
                      <m:t>𝑥</m:t>
                    </m:r>
                  </m:oMath>
                </a14:m>
                <a:r>
                  <a:rPr lang="en-US" sz="1800" dirty="0">
                    <a:effectLst/>
                    <a:latin typeface="ACaslonPro"/>
                  </a:rPr>
                  <a:t>, and the polarization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𝑛</m:t>
                        </m:r>
                      </m:e>
                    </m:acc>
                  </m:oMath>
                </a14:m>
                <a:r>
                  <a:rPr lang="en-US" sz="1800" dirty="0">
                    <a:effectLst/>
                    <a:latin typeface="ACaslonPro"/>
                  </a:rPr>
                  <a:t> is along </a:t>
                </a:r>
                <a14:m>
                  <m:oMath xmlns:m="http://schemas.openxmlformats.org/officeDocument/2006/math">
                    <m:r>
                      <a:rPr lang="en-US" sz="1800" i="1" dirty="0" smtClean="0">
                        <a:effectLst/>
                        <a:latin typeface="Cambria Math" panose="02040503050406030204" pitchFamily="18" charset="0"/>
                      </a:rPr>
                      <m:t>𝑧</m:t>
                    </m:r>
                  </m:oMath>
                </a14:m>
                <a:r>
                  <a:rPr lang="en-US" sz="1800" dirty="0">
                    <a:effectLst/>
                    <a:latin typeface="ACaslonPro"/>
                  </a:rPr>
                  <a:t>, and the vector </a:t>
                </a:r>
                <a14:m>
                  <m:oMath xmlns:m="http://schemas.openxmlformats.org/officeDocument/2006/math">
                    <m:r>
                      <a:rPr lang="en-US" b="1" i="0">
                        <a:latin typeface="Cambria Math" panose="02040503050406030204" pitchFamily="18" charset="0"/>
                        <a:ea typeface="Cambria Math" panose="02040503050406030204" pitchFamily="18" charset="0"/>
                      </a:rPr>
                      <m:t>℘</m:t>
                    </m:r>
                  </m:oMath>
                </a14:m>
                <a:r>
                  <a:rPr lang="en-US" sz="1800" dirty="0">
                    <a:effectLst/>
                    <a:latin typeface="ACaslonPro"/>
                  </a:rPr>
                  <a:t> </a:t>
                </a:r>
                <a:r>
                  <a:rPr lang="en-US" dirty="0"/>
                  <a:t>defines the spherical angles </a:t>
                </a:r>
                <a:r>
                  <a:rPr lang="el-GR" dirty="0"/>
                  <a:t>θ </a:t>
                </a:r>
                <a:r>
                  <a:rPr lang="en-US" dirty="0"/>
                  <a:t>and </a:t>
                </a:r>
                <a:r>
                  <a:rPr lang="el-GR" dirty="0"/>
                  <a:t>φ </a:t>
                </a:r>
                <a:r>
                  <a:rPr lang="en-US" dirty="0"/>
                  <a:t> </a:t>
                </a:r>
              </a:p>
            </p:txBody>
          </p:sp>
        </mc:Choice>
        <mc:Fallback xmlns="">
          <p:sp>
            <p:nvSpPr>
              <p:cNvPr id="4" name="TextBox 3">
                <a:extLst>
                  <a:ext uri="{FF2B5EF4-FFF2-40B4-BE49-F238E27FC236}">
                    <a16:creationId xmlns:a16="http://schemas.microsoft.com/office/drawing/2014/main" id="{0C7655FD-BA61-3EB1-F3F5-86F2BB406F5A}"/>
                  </a:ext>
                </a:extLst>
              </p:cNvPr>
              <p:cNvSpPr txBox="1">
                <a:spLocks noRot="1" noChangeAspect="1" noMove="1" noResize="1" noEditPoints="1" noAdjustHandles="1" noChangeArrowheads="1" noChangeShapeType="1" noTextEdit="1"/>
              </p:cNvSpPr>
              <p:nvPr/>
            </p:nvSpPr>
            <p:spPr>
              <a:xfrm>
                <a:off x="401781" y="1138103"/>
                <a:ext cx="11568545" cy="661143"/>
              </a:xfrm>
              <a:prstGeom prst="rect">
                <a:avLst/>
              </a:prstGeom>
              <a:blipFill>
                <a:blip r:embed="rId2"/>
                <a:stretch>
                  <a:fillRect l="-439" t="-3774" r="-548" b="-1509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649FE1BF-9B16-1B59-3861-0575289A0E46}"/>
              </a:ext>
            </a:extLst>
          </p:cNvPr>
          <p:cNvSpPr txBox="1">
            <a:spLocks/>
          </p:cNvSpPr>
          <p:nvPr/>
        </p:nvSpPr>
        <p:spPr>
          <a:xfrm>
            <a:off x="4017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Incoherent Perturbations </a:t>
            </a:r>
          </a:p>
        </p:txBody>
      </p:sp>
      <p:pic>
        <p:nvPicPr>
          <p:cNvPr id="7" name="Picture 6" descr="A diagram of a straight line&#10;&#10;Description automatically generated">
            <a:extLst>
              <a:ext uri="{FF2B5EF4-FFF2-40B4-BE49-F238E27FC236}">
                <a16:creationId xmlns:a16="http://schemas.microsoft.com/office/drawing/2014/main" id="{C4CF7A29-BCE2-D15C-CD69-9BFE019382D4}"/>
              </a:ext>
            </a:extLst>
          </p:cNvPr>
          <p:cNvPicPr>
            <a:picLocks noChangeAspect="1"/>
          </p:cNvPicPr>
          <p:nvPr/>
        </p:nvPicPr>
        <p:blipFill>
          <a:blip r:embed="rId3"/>
          <a:stretch>
            <a:fillRect/>
          </a:stretch>
        </p:blipFill>
        <p:spPr>
          <a:xfrm>
            <a:off x="290368" y="1889413"/>
            <a:ext cx="3613150" cy="2495550"/>
          </a:xfrm>
          <a:prstGeom prst="rect">
            <a:avLst/>
          </a:prstGeom>
        </p:spPr>
      </p:pic>
      <p:pic>
        <p:nvPicPr>
          <p:cNvPr id="9" name="Picture 8">
            <a:extLst>
              <a:ext uri="{FF2B5EF4-FFF2-40B4-BE49-F238E27FC236}">
                <a16:creationId xmlns:a16="http://schemas.microsoft.com/office/drawing/2014/main" id="{1751C442-80C5-5D4A-5783-8BD10865307B}"/>
              </a:ext>
            </a:extLst>
          </p:cNvPr>
          <p:cNvPicPr>
            <a:picLocks noChangeAspect="1"/>
          </p:cNvPicPr>
          <p:nvPr/>
        </p:nvPicPr>
        <p:blipFill>
          <a:blip r:embed="rId4"/>
          <a:stretch>
            <a:fillRect/>
          </a:stretch>
        </p:blipFill>
        <p:spPr>
          <a:xfrm>
            <a:off x="5234132" y="2365849"/>
            <a:ext cx="6667500" cy="5715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56BAFB-20EA-62BD-5C67-897682F1E17B}"/>
                  </a:ext>
                </a:extLst>
              </p:cNvPr>
              <p:cNvSpPr txBox="1"/>
              <p:nvPr/>
            </p:nvSpPr>
            <p:spPr>
              <a:xfrm>
                <a:off x="5055178" y="1858032"/>
                <a:ext cx="6846454" cy="646331"/>
              </a:xfrm>
              <a:prstGeom prst="rect">
                <a:avLst/>
              </a:prstGeom>
              <a:noFill/>
            </p:spPr>
            <p:txBody>
              <a:bodyPr wrap="square">
                <a:spAutoFit/>
              </a:bodyPr>
              <a:lstStyle/>
              <a:p>
                <a:r>
                  <a:rPr lang="en-US" sz="1800" dirty="0">
                    <a:effectLst/>
                    <a:latin typeface="ACaslonPro"/>
                  </a:rPr>
                  <a:t>We treat </a:t>
                </a:r>
                <a14:m>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 </m:t>
                    </m:r>
                  </m:oMath>
                </a14:m>
                <a:r>
                  <a:rPr lang="en-US" sz="1800" dirty="0">
                    <a:effectLst/>
                    <a:latin typeface="ACaslonPro"/>
                  </a:rPr>
                  <a:t>as though it were </a:t>
                </a:r>
                <a:r>
                  <a:rPr lang="en-US" sz="1800" i="1" dirty="0">
                    <a:effectLst/>
                    <a:latin typeface="ACaslonPro"/>
                  </a:rPr>
                  <a:t>real</a:t>
                </a:r>
                <a:r>
                  <a:rPr lang="en-US" sz="1800" dirty="0">
                    <a:effectLst/>
                    <a:latin typeface="ACaslonPro"/>
                  </a:rPr>
                  <a:t>, even though in general it will be complex. </a:t>
                </a:r>
                <a:endParaRPr lang="en-US" dirty="0"/>
              </a:p>
            </p:txBody>
          </p:sp>
        </mc:Choice>
        <mc:Fallback xmlns="">
          <p:sp>
            <p:nvSpPr>
              <p:cNvPr id="11" name="TextBox 10">
                <a:extLst>
                  <a:ext uri="{FF2B5EF4-FFF2-40B4-BE49-F238E27FC236}">
                    <a16:creationId xmlns:a16="http://schemas.microsoft.com/office/drawing/2014/main" id="{F256BAFB-20EA-62BD-5C67-897682F1E17B}"/>
                  </a:ext>
                </a:extLst>
              </p:cNvPr>
              <p:cNvSpPr txBox="1">
                <a:spLocks noRot="1" noChangeAspect="1" noMove="1" noResize="1" noEditPoints="1" noAdjustHandles="1" noChangeArrowheads="1" noChangeShapeType="1" noTextEdit="1"/>
              </p:cNvSpPr>
              <p:nvPr/>
            </p:nvSpPr>
            <p:spPr>
              <a:xfrm>
                <a:off x="5055178" y="1858032"/>
                <a:ext cx="6846454" cy="646331"/>
              </a:xfrm>
              <a:prstGeom prst="rect">
                <a:avLst/>
              </a:prstGeom>
              <a:blipFill>
                <a:blip r:embed="rId5"/>
                <a:stretch>
                  <a:fillRect l="-556" t="-3846" b="-1346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3B41327-73D7-4E22-C51D-8B4EA46E4D8E}"/>
              </a:ext>
            </a:extLst>
          </p:cNvPr>
          <p:cNvSpPr txBox="1"/>
          <p:nvPr/>
        </p:nvSpPr>
        <p:spPr>
          <a:xfrm>
            <a:off x="5055178" y="2937349"/>
            <a:ext cx="6099462" cy="1200329"/>
          </a:xfrm>
          <a:prstGeom prst="rect">
            <a:avLst/>
          </a:prstGeom>
          <a:noFill/>
        </p:spPr>
        <p:txBody>
          <a:bodyPr wrap="square">
            <a:spAutoFit/>
          </a:bodyPr>
          <a:lstStyle/>
          <a:p>
            <a:r>
              <a:rPr lang="en-US" dirty="0">
                <a:latin typeface="ACaslonPro"/>
              </a:rPr>
              <a:t>W</a:t>
            </a:r>
            <a:r>
              <a:rPr lang="en-US" sz="1800" dirty="0">
                <a:effectLst/>
                <a:latin typeface="ACaslonPro"/>
              </a:rPr>
              <a:t>e can do the whole calculation for the real and imaginary parts separately and simply add the results. The absolute value signs denote </a:t>
            </a:r>
            <a:r>
              <a:rPr lang="en-US" sz="1800" i="1" dirty="0">
                <a:effectLst/>
                <a:latin typeface="ACaslonPro"/>
              </a:rPr>
              <a:t>both </a:t>
            </a:r>
            <a:r>
              <a:rPr lang="en-US" sz="1800" dirty="0">
                <a:effectLst/>
                <a:latin typeface="ACaslonPro"/>
              </a:rPr>
              <a:t>the vector magnitude </a:t>
            </a:r>
            <a:r>
              <a:rPr lang="en-US" sz="1800" i="1" dirty="0">
                <a:effectLst/>
                <a:latin typeface="ACaslonPro"/>
              </a:rPr>
              <a:t>and </a:t>
            </a:r>
            <a:r>
              <a:rPr lang="en-US" sz="1800" dirty="0">
                <a:effectLst/>
                <a:latin typeface="ACaslonPro"/>
              </a:rPr>
              <a:t>the complex amplitude: </a:t>
            </a:r>
            <a:endParaRPr lang="en-US" dirty="0"/>
          </a:p>
        </p:txBody>
      </p:sp>
      <p:pic>
        <p:nvPicPr>
          <p:cNvPr id="16" name="Picture 15" descr="A black numbers and symbols&#10;&#10;Description automatically generated with medium confidence">
            <a:extLst>
              <a:ext uri="{FF2B5EF4-FFF2-40B4-BE49-F238E27FC236}">
                <a16:creationId xmlns:a16="http://schemas.microsoft.com/office/drawing/2014/main" id="{73223E79-64BC-E9B7-44FA-0BDAE9496ACC}"/>
              </a:ext>
            </a:extLst>
          </p:cNvPr>
          <p:cNvPicPr>
            <a:picLocks noChangeAspect="1"/>
          </p:cNvPicPr>
          <p:nvPr/>
        </p:nvPicPr>
        <p:blipFill>
          <a:blip r:embed="rId6"/>
          <a:stretch>
            <a:fillRect/>
          </a:stretch>
        </p:blipFill>
        <p:spPr>
          <a:xfrm>
            <a:off x="6593609" y="3925454"/>
            <a:ext cx="3022600" cy="46990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0E8F0E4-AA2E-3BE1-B725-F44F1F361A5B}"/>
                  </a:ext>
                </a:extLst>
              </p:cNvPr>
              <p:cNvSpPr txBox="1"/>
              <p:nvPr/>
            </p:nvSpPr>
            <p:spPr>
              <a:xfrm>
                <a:off x="401780" y="4523448"/>
                <a:ext cx="11568545" cy="675954"/>
              </a:xfrm>
              <a:prstGeom prst="rect">
                <a:avLst/>
              </a:prstGeom>
              <a:noFill/>
            </p:spPr>
            <p:txBody>
              <a:bodyPr wrap="square">
                <a:spAutoFit/>
              </a:bodyPr>
              <a:lstStyle/>
              <a:p>
                <a14:m>
                  <m:oMath xmlns:m="http://schemas.openxmlformats.org/officeDocument/2006/math">
                    <m:r>
                      <a:rPr lang="en-US" b="1" i="0"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 </m:t>
                    </m:r>
                  </m:oMath>
                </a14:m>
                <a:r>
                  <a:rPr lang="en-US" sz="1800" dirty="0">
                    <a:effectLst/>
                    <a:latin typeface="ACaslonPro"/>
                  </a:rPr>
                  <a:t>is </a:t>
                </a:r>
                <a:r>
                  <a:rPr lang="en-US" sz="1800" i="1" dirty="0">
                    <a:effectLst/>
                    <a:latin typeface="ACaslonPro"/>
                  </a:rPr>
                  <a:t>fixed</a:t>
                </a:r>
                <a:r>
                  <a:rPr lang="en-US" sz="1800" dirty="0">
                    <a:effectLst/>
                    <a:latin typeface="ACaslonPro"/>
                  </a:rPr>
                  <a:t>, here, and we’re averaging over all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𝑘</m:t>
                        </m:r>
                      </m:e>
                    </m:acc>
                  </m:oMath>
                </a14:m>
                <a:r>
                  <a:rPr lang="en-US" sz="1800" dirty="0">
                    <a:effectLst/>
                    <a:latin typeface="ACaslonPro"/>
                  </a:rPr>
                  <a:t> and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𝑛</m:t>
                        </m:r>
                      </m:e>
                    </m:acc>
                  </m:oMath>
                </a14:m>
                <a:r>
                  <a:rPr lang="en-US" sz="1800" dirty="0">
                    <a:effectLst/>
                    <a:latin typeface="ACaslonPro"/>
                  </a:rPr>
                  <a:t> consistent with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𝑘</m:t>
                        </m:r>
                      </m:e>
                    </m:acc>
                    <m:r>
                      <a:rPr lang="en-US" sz="1800" i="1" smtClean="0">
                        <a:effectLst/>
                        <a:latin typeface="Cambria Math" panose="02040503050406030204" pitchFamily="18" charset="0"/>
                        <a:ea typeface="Cambria Math" panose="02040503050406030204" pitchFamily="18" charset="0"/>
                      </a:rPr>
                      <m:t>⊥</m:t>
                    </m:r>
                    <m:acc>
                      <m:accPr>
                        <m:chr m:val="̂"/>
                        <m:ctrlPr>
                          <a:rPr lang="en-US" sz="1800" i="1" smtClean="0">
                            <a:effectLst/>
                            <a:latin typeface="Cambria Math" panose="02040503050406030204" pitchFamily="18" charset="0"/>
                            <a:ea typeface="Cambria Math" panose="02040503050406030204" pitchFamily="18" charset="0"/>
                          </a:rPr>
                        </m:ctrlPr>
                      </m:accPr>
                      <m:e>
                        <m:r>
                          <a:rPr lang="en-US" sz="1800" b="0" i="1" smtClean="0">
                            <a:effectLst/>
                            <a:latin typeface="Cambria Math" panose="02040503050406030204" pitchFamily="18" charset="0"/>
                            <a:ea typeface="Cambria Math" panose="02040503050406030204" pitchFamily="18" charset="0"/>
                          </a:rPr>
                          <m:t>𝑛</m:t>
                        </m:r>
                      </m:e>
                    </m:acc>
                  </m:oMath>
                </a14:m>
                <a:r>
                  <a:rPr lang="en-US" sz="1800" dirty="0">
                    <a:effectLst/>
                    <a:latin typeface="ACaslonPro"/>
                  </a:rPr>
                  <a:t> which means over all </a:t>
                </a:r>
                <a:r>
                  <a:rPr lang="el-GR" dirty="0"/>
                  <a:t>θ </a:t>
                </a:r>
                <a:r>
                  <a:rPr lang="en-US" dirty="0"/>
                  <a:t>and </a:t>
                </a:r>
                <a:r>
                  <a:rPr lang="el-GR" dirty="0"/>
                  <a:t>φ</a:t>
                </a:r>
                <a:r>
                  <a:rPr lang="en-US" dirty="0"/>
                  <a:t>. </a:t>
                </a:r>
              </a:p>
              <a:p>
                <a:r>
                  <a:rPr lang="en-US" sz="1800" dirty="0">
                    <a:effectLst/>
                    <a:latin typeface="ACaslonPro"/>
                  </a:rPr>
                  <a:t>Equivalently, we might as well integrate over all directions of </a:t>
                </a:r>
                <a14:m>
                  <m:oMath xmlns:m="http://schemas.openxmlformats.org/officeDocument/2006/math">
                    <m:r>
                      <a:rPr lang="en-US" b="1" i="0" smtClean="0">
                        <a:latin typeface="Cambria Math" panose="02040503050406030204" pitchFamily="18" charset="0"/>
                        <a:ea typeface="Cambria Math" panose="02040503050406030204" pitchFamily="18" charset="0"/>
                      </a:rPr>
                      <m:t>℘</m:t>
                    </m:r>
                  </m:oMath>
                </a14:m>
                <a:r>
                  <a:rPr lang="en-US" sz="1800" dirty="0">
                    <a:effectLst/>
                    <a:latin typeface="ACaslonPro"/>
                  </a:rPr>
                  <a:t> by keeping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𝑘</m:t>
                        </m:r>
                      </m:e>
                    </m:acc>
                  </m:oMath>
                </a14:m>
                <a:r>
                  <a:rPr lang="en-US" dirty="0">
                    <a:latin typeface="ACaslonPro"/>
                  </a:rPr>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𝑛</m:t>
                        </m:r>
                      </m:e>
                    </m:acc>
                  </m:oMath>
                </a14:m>
                <a:r>
                  <a:rPr lang="en-US" dirty="0">
                    <a:latin typeface="ACaslonPro"/>
                  </a:rPr>
                  <a:t> fixed. Then we have</a:t>
                </a:r>
                <a:endParaRPr lang="en-US" dirty="0"/>
              </a:p>
            </p:txBody>
          </p:sp>
        </mc:Choice>
        <mc:Fallback xmlns="">
          <p:sp>
            <p:nvSpPr>
              <p:cNvPr id="18" name="TextBox 17">
                <a:extLst>
                  <a:ext uri="{FF2B5EF4-FFF2-40B4-BE49-F238E27FC236}">
                    <a16:creationId xmlns:a16="http://schemas.microsoft.com/office/drawing/2014/main" id="{C0E8F0E4-AA2E-3BE1-B725-F44F1F361A5B}"/>
                  </a:ext>
                </a:extLst>
              </p:cNvPr>
              <p:cNvSpPr txBox="1">
                <a:spLocks noRot="1" noChangeAspect="1" noMove="1" noResize="1" noEditPoints="1" noAdjustHandles="1" noChangeArrowheads="1" noChangeShapeType="1" noTextEdit="1"/>
              </p:cNvSpPr>
              <p:nvPr/>
            </p:nvSpPr>
            <p:spPr>
              <a:xfrm>
                <a:off x="401780" y="4523448"/>
                <a:ext cx="11568545" cy="675954"/>
              </a:xfrm>
              <a:prstGeom prst="rect">
                <a:avLst/>
              </a:prstGeom>
              <a:blipFill>
                <a:blip r:embed="rId7"/>
                <a:stretch>
                  <a:fillRect l="-439" t="-3704" b="-14815"/>
                </a:stretch>
              </a:blipFill>
            </p:spPr>
            <p:txBody>
              <a:bodyPr/>
              <a:lstStyle/>
              <a:p>
                <a:r>
                  <a:rPr lang="en-US">
                    <a:noFill/>
                  </a:rPr>
                  <a:t> </a:t>
                </a:r>
              </a:p>
            </p:txBody>
          </p:sp>
        </mc:Fallback>
      </mc:AlternateContent>
      <p:pic>
        <p:nvPicPr>
          <p:cNvPr id="20" name="Picture 19" descr="A black text with a white background&#10;&#10;Description automatically generated with medium confidence">
            <a:extLst>
              <a:ext uri="{FF2B5EF4-FFF2-40B4-BE49-F238E27FC236}">
                <a16:creationId xmlns:a16="http://schemas.microsoft.com/office/drawing/2014/main" id="{00D7D187-B3FA-AF55-E50D-5EDC519A02CD}"/>
              </a:ext>
            </a:extLst>
          </p:cNvPr>
          <p:cNvPicPr>
            <a:picLocks noChangeAspect="1"/>
          </p:cNvPicPr>
          <p:nvPr/>
        </p:nvPicPr>
        <p:blipFill>
          <a:blip r:embed="rId8"/>
          <a:stretch>
            <a:fillRect/>
          </a:stretch>
        </p:blipFill>
        <p:spPr>
          <a:xfrm>
            <a:off x="401780" y="5356089"/>
            <a:ext cx="1645229" cy="458165"/>
          </a:xfrm>
          <a:prstGeom prst="rect">
            <a:avLst/>
          </a:prstGeom>
        </p:spPr>
      </p:pic>
      <p:pic>
        <p:nvPicPr>
          <p:cNvPr id="22" name="Picture 21" descr="A math equations and formulas&#10;&#10;Description automatically generated with medium confidence">
            <a:extLst>
              <a:ext uri="{FF2B5EF4-FFF2-40B4-BE49-F238E27FC236}">
                <a16:creationId xmlns:a16="http://schemas.microsoft.com/office/drawing/2014/main" id="{A74506E7-9701-1CA0-DBBE-C2FCC21A0664}"/>
              </a:ext>
            </a:extLst>
          </p:cNvPr>
          <p:cNvPicPr>
            <a:picLocks noChangeAspect="1"/>
          </p:cNvPicPr>
          <p:nvPr/>
        </p:nvPicPr>
        <p:blipFill>
          <a:blip r:embed="rId9"/>
          <a:stretch>
            <a:fillRect/>
          </a:stretch>
        </p:blipFill>
        <p:spPr>
          <a:xfrm>
            <a:off x="3886777" y="5228566"/>
            <a:ext cx="4764326" cy="1362722"/>
          </a:xfrm>
          <a:prstGeom prst="rect">
            <a:avLst/>
          </a:prstGeom>
        </p:spPr>
      </p:pic>
    </p:spTree>
    <p:extLst>
      <p:ext uri="{BB962C8B-B14F-4D97-AF65-F5344CB8AC3E}">
        <p14:creationId xmlns:p14="http://schemas.microsoft.com/office/powerpoint/2010/main" val="200600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13A4C-51D5-E88C-5F7E-AD58D445793F}"/>
              </a:ext>
            </a:extLst>
          </p:cNvPr>
          <p:cNvSpPr txBox="1"/>
          <p:nvPr/>
        </p:nvSpPr>
        <p:spPr>
          <a:xfrm>
            <a:off x="401781" y="1096971"/>
            <a:ext cx="11610109" cy="646331"/>
          </a:xfrm>
          <a:prstGeom prst="rect">
            <a:avLst/>
          </a:prstGeom>
          <a:noFill/>
        </p:spPr>
        <p:txBody>
          <a:bodyPr wrap="square">
            <a:spAutoFit/>
          </a:bodyPr>
          <a:lstStyle/>
          <a:p>
            <a:r>
              <a:rPr lang="en-US" sz="1800" dirty="0">
                <a:effectLst/>
                <a:highlight>
                  <a:srgbClr val="FFFF00"/>
                </a:highlight>
                <a:latin typeface="ACaslonPro"/>
              </a:rPr>
              <a:t>The transition rate for stimulated emission from state </a:t>
            </a:r>
            <a:r>
              <a:rPr lang="en-US" sz="1800" i="1" dirty="0">
                <a:effectLst/>
                <a:highlight>
                  <a:srgbClr val="FFFF00"/>
                </a:highlight>
                <a:latin typeface="ACaslonPro"/>
              </a:rPr>
              <a:t>b </a:t>
            </a:r>
            <a:r>
              <a:rPr lang="en-US" sz="1800" dirty="0">
                <a:effectLst/>
                <a:highlight>
                  <a:srgbClr val="FFFF00"/>
                </a:highlight>
                <a:latin typeface="ACaslonPro"/>
              </a:rPr>
              <a:t>to state </a:t>
            </a:r>
            <a:r>
              <a:rPr lang="en-US" sz="1800" i="1" dirty="0">
                <a:effectLst/>
                <a:highlight>
                  <a:srgbClr val="FFFF00"/>
                </a:highlight>
                <a:latin typeface="ACaslonPro"/>
              </a:rPr>
              <a:t>a</a:t>
            </a:r>
            <a:r>
              <a:rPr lang="en-US" sz="1800" dirty="0">
                <a:effectLst/>
                <a:latin typeface="ACaslonPro"/>
              </a:rPr>
              <a:t>, under the influence of incoherent, unpolarized light incident from all directions, is </a:t>
            </a:r>
            <a:endParaRPr lang="en-US" dirty="0"/>
          </a:p>
        </p:txBody>
      </p:sp>
      <p:sp>
        <p:nvSpPr>
          <p:cNvPr id="5" name="Title 1">
            <a:extLst>
              <a:ext uri="{FF2B5EF4-FFF2-40B4-BE49-F238E27FC236}">
                <a16:creationId xmlns:a16="http://schemas.microsoft.com/office/drawing/2014/main" id="{3F457D65-29AE-18DF-F112-963412B9FEF1}"/>
              </a:ext>
            </a:extLst>
          </p:cNvPr>
          <p:cNvSpPr txBox="1">
            <a:spLocks/>
          </p:cNvSpPr>
          <p:nvPr/>
        </p:nvSpPr>
        <p:spPr>
          <a:xfrm>
            <a:off x="4017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Incoherent Perturbations </a:t>
            </a:r>
          </a:p>
        </p:txBody>
      </p:sp>
      <p:pic>
        <p:nvPicPr>
          <p:cNvPr id="7" name="Picture 6" descr="A math equation with numbers and symbols&#10;&#10;Description automatically generated with medium confidence">
            <a:extLst>
              <a:ext uri="{FF2B5EF4-FFF2-40B4-BE49-F238E27FC236}">
                <a16:creationId xmlns:a16="http://schemas.microsoft.com/office/drawing/2014/main" id="{F9141637-6F98-27C5-28E0-475F07596928}"/>
              </a:ext>
            </a:extLst>
          </p:cNvPr>
          <p:cNvPicPr>
            <a:picLocks noChangeAspect="1"/>
          </p:cNvPicPr>
          <p:nvPr/>
        </p:nvPicPr>
        <p:blipFill>
          <a:blip r:embed="rId2"/>
          <a:stretch>
            <a:fillRect/>
          </a:stretch>
        </p:blipFill>
        <p:spPr>
          <a:xfrm>
            <a:off x="3989532" y="1625023"/>
            <a:ext cx="3340100" cy="9271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216244-5E9B-6653-529E-4165B349DEA3}"/>
                  </a:ext>
                </a:extLst>
              </p:cNvPr>
              <p:cNvSpPr txBox="1"/>
              <p:nvPr/>
            </p:nvSpPr>
            <p:spPr>
              <a:xfrm>
                <a:off x="401781" y="2679808"/>
                <a:ext cx="11516592" cy="923330"/>
              </a:xfrm>
              <a:prstGeom prst="rect">
                <a:avLst/>
              </a:prstGeom>
              <a:noFill/>
            </p:spPr>
            <p:txBody>
              <a:bodyPr wrap="square">
                <a:spAutoFit/>
              </a:bodyPr>
              <a:lstStyle/>
              <a:p>
                <a:r>
                  <a:rPr lang="en-US" sz="1800" dirty="0">
                    <a:effectLst/>
                    <a:latin typeface="ACaslonPro"/>
                  </a:rPr>
                  <a:t>where </a:t>
                </a:r>
                <a14:m>
                  <m:oMath xmlns:m="http://schemas.openxmlformats.org/officeDocument/2006/math">
                    <m:r>
                      <a:rPr lang="en-US" b="1" i="0" smtClean="0">
                        <a:highlight>
                          <a:srgbClr val="FFFF00"/>
                        </a:highlight>
                        <a:latin typeface="Cambria Math" panose="02040503050406030204" pitchFamily="18" charset="0"/>
                        <a:ea typeface="Cambria Math" panose="02040503050406030204" pitchFamily="18" charset="0"/>
                      </a:rPr>
                      <m:t>℘</m:t>
                    </m:r>
                    <m:r>
                      <a:rPr lang="en-US" b="1" i="1" smtClean="0">
                        <a:highlight>
                          <a:srgbClr val="FFFF00"/>
                        </a:highlight>
                        <a:latin typeface="Cambria Math" panose="02040503050406030204" pitchFamily="18" charset="0"/>
                        <a:ea typeface="Cambria Math" panose="02040503050406030204" pitchFamily="18" charset="0"/>
                      </a:rPr>
                      <m:t> </m:t>
                    </m:r>
                  </m:oMath>
                </a14:m>
                <a:r>
                  <a:rPr lang="en-US" sz="1800" dirty="0">
                    <a:effectLst/>
                    <a:highlight>
                      <a:srgbClr val="FFFF00"/>
                    </a:highlight>
                    <a:latin typeface="ACaslonPro"/>
                  </a:rPr>
                  <a:t>is the matrix element of the electric dipole moment between the two states </a:t>
                </a:r>
                <a14:m>
                  <m:oMath xmlns:m="http://schemas.openxmlformats.org/officeDocument/2006/math">
                    <m:sSub>
                      <m:sSubPr>
                        <m:ctrlPr>
                          <a:rPr lang="en-US" sz="1800" i="1" smtClean="0">
                            <a:effectLst/>
                            <a:highlight>
                              <a:srgbClr val="FFFF00"/>
                            </a:highlight>
                            <a:latin typeface="Cambria Math" panose="02040503050406030204" pitchFamily="18" charset="0"/>
                          </a:rPr>
                        </m:ctrlPr>
                      </m:sSubPr>
                      <m:e>
                        <m:r>
                          <a:rPr lang="en-US" sz="1800" i="1" smtClean="0">
                            <a:effectLst/>
                            <a:highlight>
                              <a:srgbClr val="FFFF00"/>
                            </a:highlight>
                            <a:latin typeface="Cambria Math" panose="02040503050406030204" pitchFamily="18" charset="0"/>
                            <a:ea typeface="Cambria Math" panose="02040503050406030204" pitchFamily="18" charset="0"/>
                          </a:rPr>
                          <m:t>𝜓</m:t>
                        </m:r>
                      </m:e>
                      <m:sub>
                        <m:r>
                          <a:rPr lang="en-US" sz="1800" b="0" i="1" smtClean="0">
                            <a:effectLst/>
                            <a:highlight>
                              <a:srgbClr val="FFFF00"/>
                            </a:highlight>
                            <a:latin typeface="Cambria Math" panose="02040503050406030204" pitchFamily="18" charset="0"/>
                          </a:rPr>
                          <m:t>𝑎</m:t>
                        </m:r>
                      </m:sub>
                    </m:sSub>
                  </m:oMath>
                </a14:m>
                <a:r>
                  <a:rPr lang="en-US" sz="1800" dirty="0">
                    <a:effectLst/>
                    <a:highlight>
                      <a:srgbClr val="FFFF00"/>
                    </a:highlight>
                    <a:latin typeface="ACaslonPro"/>
                  </a:rPr>
                  <a:t> and </a:t>
                </a:r>
                <a14:m>
                  <m:oMath xmlns:m="http://schemas.openxmlformats.org/officeDocument/2006/math">
                    <m:sSub>
                      <m:sSubPr>
                        <m:ctrlPr>
                          <a:rPr lang="en-US" i="1">
                            <a:highlight>
                              <a:srgbClr val="FFFF00"/>
                            </a:highlight>
                            <a:latin typeface="Cambria Math" panose="02040503050406030204" pitchFamily="18" charset="0"/>
                          </a:rPr>
                        </m:ctrlPr>
                      </m:sSubPr>
                      <m:e>
                        <m:r>
                          <a:rPr lang="en-US" i="1">
                            <a:highlight>
                              <a:srgbClr val="FFFF00"/>
                            </a:highlight>
                            <a:latin typeface="Cambria Math" panose="02040503050406030204" pitchFamily="18" charset="0"/>
                            <a:ea typeface="Cambria Math" panose="02040503050406030204" pitchFamily="18" charset="0"/>
                          </a:rPr>
                          <m:t>𝜓</m:t>
                        </m:r>
                      </m:e>
                      <m:sub>
                        <m:r>
                          <a:rPr lang="en-US" b="0" i="1" smtClean="0">
                            <a:highlight>
                              <a:srgbClr val="FFFF00"/>
                            </a:highlight>
                            <a:latin typeface="Cambria Math" panose="02040503050406030204" pitchFamily="18" charset="0"/>
                          </a:rPr>
                          <m:t>𝑏</m:t>
                        </m:r>
                      </m:sub>
                    </m:sSub>
                  </m:oMath>
                </a14:m>
                <a:r>
                  <a:rPr lang="en-US" dirty="0">
                    <a:highlight>
                      <a:srgbClr val="FFFF00"/>
                    </a:highlight>
                  </a:rPr>
                  <a:t> and </a:t>
                </a:r>
                <a14:m>
                  <m:oMath xmlns:m="http://schemas.openxmlformats.org/officeDocument/2006/math">
                    <m:r>
                      <a:rPr lang="en-US" i="1" smtClean="0">
                        <a:highlight>
                          <a:srgbClr val="FFFF00"/>
                        </a:highlight>
                        <a:latin typeface="Cambria Math" panose="02040503050406030204" pitchFamily="18" charset="0"/>
                        <a:ea typeface="Cambria Math" panose="02040503050406030204" pitchFamily="18" charset="0"/>
                      </a:rPr>
                      <m:t>𝜌</m:t>
                    </m:r>
                    <m:r>
                      <a:rPr lang="en-US" b="0" i="1" smtClean="0">
                        <a:highlight>
                          <a:srgbClr val="FFFF00"/>
                        </a:highlight>
                        <a:latin typeface="Cambria Math" panose="02040503050406030204" pitchFamily="18" charset="0"/>
                        <a:ea typeface="Cambria Math" panose="02040503050406030204" pitchFamily="18" charset="0"/>
                      </a:rPr>
                      <m:t>(</m:t>
                    </m:r>
                    <m:sSub>
                      <m:sSubPr>
                        <m:ctrlPr>
                          <a:rPr lang="en-US" b="0" i="1" smtClean="0">
                            <a:highlight>
                              <a:srgbClr val="FFFF00"/>
                            </a:highlight>
                            <a:latin typeface="Cambria Math" panose="02040503050406030204" pitchFamily="18" charset="0"/>
                            <a:ea typeface="Cambria Math" panose="02040503050406030204" pitchFamily="18" charset="0"/>
                          </a:rPr>
                        </m:ctrlPr>
                      </m:sSubPr>
                      <m:e>
                        <m:r>
                          <a:rPr lang="en-US" b="0" i="1" smtClean="0">
                            <a:highlight>
                              <a:srgbClr val="FFFF00"/>
                            </a:highlight>
                            <a:latin typeface="Cambria Math" panose="02040503050406030204" pitchFamily="18" charset="0"/>
                            <a:ea typeface="Cambria Math" panose="02040503050406030204" pitchFamily="18" charset="0"/>
                          </a:rPr>
                          <m:t>𝜔</m:t>
                        </m:r>
                      </m:e>
                      <m:sub>
                        <m:r>
                          <a:rPr lang="en-US" b="0" i="1" smtClean="0">
                            <a:highlight>
                              <a:srgbClr val="FFFF00"/>
                            </a:highlight>
                            <a:latin typeface="Cambria Math" panose="02040503050406030204" pitchFamily="18" charset="0"/>
                            <a:ea typeface="Cambria Math" panose="02040503050406030204" pitchFamily="18" charset="0"/>
                          </a:rPr>
                          <m:t>0</m:t>
                        </m:r>
                      </m:sub>
                    </m:sSub>
                    <m:r>
                      <a:rPr lang="en-US" b="0" i="1" smtClean="0">
                        <a:highlight>
                          <a:srgbClr val="FFFF00"/>
                        </a:highlight>
                        <a:latin typeface="Cambria Math" panose="02040503050406030204" pitchFamily="18" charset="0"/>
                        <a:ea typeface="Cambria Math" panose="02040503050406030204" pitchFamily="18" charset="0"/>
                      </a:rPr>
                      <m:t>)</m:t>
                    </m:r>
                  </m:oMath>
                </a14:m>
                <a:r>
                  <a:rPr lang="en-US" dirty="0">
                    <a:highlight>
                      <a:srgbClr val="FFFF00"/>
                    </a:highlight>
                  </a:rPr>
                  <a:t> is the energy density in the fields, per unit frequency, evaluated at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i="1" smtClean="0">
                            <a:highlight>
                              <a:srgbClr val="FFFF00"/>
                            </a:highlight>
                            <a:latin typeface="Cambria Math" panose="02040503050406030204" pitchFamily="18" charset="0"/>
                            <a:ea typeface="Cambria Math" panose="02040503050406030204" pitchFamily="18" charset="0"/>
                          </a:rPr>
                          <m:t>𝜔</m:t>
                        </m:r>
                      </m:e>
                      <m:sub>
                        <m:r>
                          <a:rPr lang="en-US" b="0" i="1" smtClean="0">
                            <a:highlight>
                              <a:srgbClr val="FFFF00"/>
                            </a:highlight>
                            <a:latin typeface="Cambria Math" panose="02040503050406030204" pitchFamily="18" charset="0"/>
                          </a:rPr>
                          <m:t>0</m:t>
                        </m:r>
                      </m:sub>
                    </m:sSub>
                    <m:r>
                      <a:rPr lang="en-US" b="0" i="1" smtClean="0">
                        <a:highlight>
                          <a:srgbClr val="FFFF00"/>
                        </a:highlight>
                        <a:latin typeface="Cambria Math" panose="02040503050406030204" pitchFamily="18" charset="0"/>
                      </a:rPr>
                      <m:t>=</m:t>
                    </m:r>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rPr>
                          <m:t>𝐸</m:t>
                        </m:r>
                      </m:e>
                      <m:sub>
                        <m:r>
                          <a:rPr lang="en-US" b="0" i="1" smtClean="0">
                            <a:highlight>
                              <a:srgbClr val="FFFF00"/>
                            </a:highlight>
                            <a:latin typeface="Cambria Math" panose="02040503050406030204" pitchFamily="18" charset="0"/>
                          </a:rPr>
                          <m:t>𝑏</m:t>
                        </m:r>
                      </m:sub>
                    </m:sSub>
                    <m:r>
                      <a:rPr lang="en-US" b="0" i="1" smtClean="0">
                        <a:highlight>
                          <a:srgbClr val="FFFF00"/>
                        </a:highlight>
                        <a:latin typeface="Cambria Math" panose="02040503050406030204" pitchFamily="18" charset="0"/>
                      </a:rPr>
                      <m:t>−</m:t>
                    </m:r>
                  </m:oMath>
                </a14:m>
                <a:r>
                  <a:rPr lang="en-US" dirty="0">
                    <a:highlight>
                      <a:srgbClr val="FFFF00"/>
                    </a:highlight>
                  </a:rPr>
                  <a:t> </a:t>
                </a:r>
                <a14:m>
                  <m:oMath xmlns:m="http://schemas.openxmlformats.org/officeDocument/2006/math">
                    <m:sSub>
                      <m:sSubPr>
                        <m:ctrlPr>
                          <a:rPr lang="en-US" i="1">
                            <a:highlight>
                              <a:srgbClr val="FFFF00"/>
                            </a:highlight>
                            <a:latin typeface="Cambria Math" panose="02040503050406030204" pitchFamily="18" charset="0"/>
                          </a:rPr>
                        </m:ctrlPr>
                      </m:sSubPr>
                      <m:e>
                        <m:r>
                          <a:rPr lang="en-US" i="1">
                            <a:highlight>
                              <a:srgbClr val="FFFF00"/>
                            </a:highlight>
                            <a:latin typeface="Cambria Math" panose="02040503050406030204" pitchFamily="18" charset="0"/>
                          </a:rPr>
                          <m:t>𝐸</m:t>
                        </m:r>
                      </m:e>
                      <m:sub>
                        <m:r>
                          <a:rPr lang="en-US" b="0" i="1" smtClean="0">
                            <a:highlight>
                              <a:srgbClr val="FFFF00"/>
                            </a:highlight>
                            <a:latin typeface="Cambria Math" panose="02040503050406030204" pitchFamily="18" charset="0"/>
                          </a:rPr>
                          <m:t>𝑎</m:t>
                        </m:r>
                      </m:sub>
                    </m:sSub>
                    <m:r>
                      <a:rPr lang="en-US" b="0" i="1" smtClean="0">
                        <a:highlight>
                          <a:srgbClr val="FFFF00"/>
                        </a:highlight>
                        <a:latin typeface="Cambria Math" panose="02040503050406030204" pitchFamily="18" charset="0"/>
                      </a:rPr>
                      <m:t>)/</m:t>
                    </m:r>
                    <m:r>
                      <a:rPr lang="en-US" b="0" i="1" smtClean="0">
                        <a:highlight>
                          <a:srgbClr val="FFFF00"/>
                        </a:highlight>
                        <a:latin typeface="Cambria Math" panose="02040503050406030204" pitchFamily="18" charset="0"/>
                        <a:ea typeface="Cambria Math" panose="02040503050406030204" pitchFamily="18" charset="0"/>
                      </a:rPr>
                      <m:t>ℏ</m:t>
                    </m:r>
                  </m:oMath>
                </a14:m>
                <a:endParaRPr lang="en-US" dirty="0">
                  <a:highlight>
                    <a:srgbClr val="FFFF00"/>
                  </a:highlight>
                </a:endParaRPr>
              </a:p>
              <a:p>
                <a:endParaRPr lang="en-US" dirty="0"/>
              </a:p>
            </p:txBody>
          </p:sp>
        </mc:Choice>
        <mc:Fallback xmlns="">
          <p:sp>
            <p:nvSpPr>
              <p:cNvPr id="9" name="TextBox 8">
                <a:extLst>
                  <a:ext uri="{FF2B5EF4-FFF2-40B4-BE49-F238E27FC236}">
                    <a16:creationId xmlns:a16="http://schemas.microsoft.com/office/drawing/2014/main" id="{A7216244-5E9B-6653-529E-4165B349DEA3}"/>
                  </a:ext>
                </a:extLst>
              </p:cNvPr>
              <p:cNvSpPr txBox="1">
                <a:spLocks noRot="1" noChangeAspect="1" noMove="1" noResize="1" noEditPoints="1" noAdjustHandles="1" noChangeArrowheads="1" noChangeShapeType="1" noTextEdit="1"/>
              </p:cNvSpPr>
              <p:nvPr/>
            </p:nvSpPr>
            <p:spPr>
              <a:xfrm>
                <a:off x="401781" y="2679808"/>
                <a:ext cx="11516592" cy="923330"/>
              </a:xfrm>
              <a:prstGeom prst="rect">
                <a:avLst/>
              </a:prstGeom>
              <a:blipFill>
                <a:blip r:embed="rId3"/>
                <a:stretch>
                  <a:fillRect l="-441" t="-4110" r="-220"/>
                </a:stretch>
              </a:blipFill>
            </p:spPr>
            <p:txBody>
              <a:bodyPr/>
              <a:lstStyle/>
              <a:p>
                <a:r>
                  <a:rPr lang="en-US">
                    <a:noFill/>
                  </a:rPr>
                  <a:t> </a:t>
                </a:r>
              </a:p>
            </p:txBody>
          </p:sp>
        </mc:Fallback>
      </mc:AlternateContent>
    </p:spTree>
    <p:extLst>
      <p:ext uri="{BB962C8B-B14F-4D97-AF65-F5344CB8AC3E}">
        <p14:creationId xmlns:p14="http://schemas.microsoft.com/office/powerpoint/2010/main" val="1489818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5A9C-2736-6CE2-B3A7-CB6E29ABC661}"/>
              </a:ext>
            </a:extLst>
          </p:cNvPr>
          <p:cNvSpPr>
            <a:spLocks noGrp="1"/>
          </p:cNvSpPr>
          <p:nvPr>
            <p:ph type="title"/>
          </p:nvPr>
        </p:nvSpPr>
        <p:spPr>
          <a:xfrm>
            <a:off x="277091" y="0"/>
            <a:ext cx="11630891" cy="1527464"/>
          </a:xfrm>
        </p:spPr>
        <p:txBody>
          <a:bodyPr>
            <a:normAutofit/>
          </a:bodyPr>
          <a:lstStyle/>
          <a:p>
            <a:r>
              <a:rPr lang="en-US" sz="4000" b="1" dirty="0"/>
              <a:t>Spontaneous Emission: Einstein’s A and B Coefficients</a:t>
            </a:r>
            <a:r>
              <a:rPr lang="en-US" b="1"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4AE5D2-A406-E471-BF2D-F651053D81C6}"/>
                  </a:ext>
                </a:extLst>
              </p:cNvPr>
              <p:cNvSpPr txBox="1"/>
              <p:nvPr/>
            </p:nvSpPr>
            <p:spPr>
              <a:xfrm>
                <a:off x="277091" y="1267691"/>
                <a:ext cx="11585864" cy="2585323"/>
              </a:xfrm>
              <a:prstGeom prst="rect">
                <a:avLst/>
              </a:prstGeom>
              <a:noFill/>
            </p:spPr>
            <p:txBody>
              <a:bodyPr wrap="none" rtlCol="0">
                <a:spAutoFit/>
              </a:bodyPr>
              <a:lstStyle/>
              <a:p>
                <a:r>
                  <a:rPr lang="en-US" dirty="0"/>
                  <a:t>Let’s assume we have an atom container with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𝑎</m:t>
                        </m:r>
                      </m:sub>
                    </m:sSub>
                  </m:oMath>
                </a14:m>
                <a:r>
                  <a:rPr lang="en-US" dirty="0"/>
                  <a:t> atoms in the lower state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𝑏</m:t>
                        </m:r>
                      </m:sub>
                    </m:sSub>
                  </m:oMath>
                </a14:m>
                <a:r>
                  <a:rPr lang="en-US" dirty="0"/>
                  <a:t> atoms in the upper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a:t>
                </a:r>
              </a:p>
              <a:p>
                <a:r>
                  <a:rPr lang="en-US" dirty="0"/>
                  <a:t>Let </a:t>
                </a:r>
                <a14:m>
                  <m:oMath xmlns:m="http://schemas.openxmlformats.org/officeDocument/2006/math">
                    <m:r>
                      <a:rPr lang="en-US" i="1" dirty="0" smtClean="0">
                        <a:latin typeface="Cambria Math" panose="02040503050406030204" pitchFamily="18" charset="0"/>
                      </a:rPr>
                      <m:t>𝐴</m:t>
                    </m:r>
                  </m:oMath>
                </a14:m>
                <a:r>
                  <a:rPr lang="en-US" dirty="0"/>
                  <a:t> (Einstein notation) be the spontaneous emission rate so that the number of particles leaving the upper state by this </a:t>
                </a:r>
              </a:p>
              <a:p>
                <a:r>
                  <a:rPr lang="en-US" dirty="0"/>
                  <a:t>process, per unit time, is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𝑏</m:t>
                        </m:r>
                      </m:sub>
                    </m:sSub>
                    <m:r>
                      <a:rPr lang="en-US" b="0" i="1" smtClean="0">
                        <a:latin typeface="Cambria Math" panose="02040503050406030204" pitchFamily="18" charset="0"/>
                      </a:rPr>
                      <m:t>𝐴</m:t>
                    </m:r>
                  </m:oMath>
                </a14:m>
                <a:r>
                  <a:rPr lang="en-US" dirty="0"/>
                  <a:t>. </a:t>
                </a:r>
              </a:p>
              <a:p>
                <a:endParaRPr lang="en-US" dirty="0"/>
              </a:p>
              <a:p>
                <a:r>
                  <a:rPr lang="en-US" dirty="0"/>
                  <a:t>We assume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𝑎</m:t>
                        </m:r>
                      </m:sub>
                    </m:sSub>
                    <m:r>
                      <a:rPr lang="en-US" i="1">
                        <a:latin typeface="Cambria Math" panose="02040503050406030204" pitchFamily="18" charset="0"/>
                      </a:rPr>
                      <m:t> </m:t>
                    </m:r>
                  </m:oMath>
                </a14:m>
                <a:r>
                  <a:rPr lang="en-US" b="0" i="0" dirty="0">
                    <a:latin typeface="+mj-lt"/>
                  </a:rPr>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m:t>
                        </m:r>
                      </m:sub>
                    </m:sSub>
                    <m:r>
                      <a:rPr lang="en-US" i="1">
                        <a:latin typeface="Cambria Math" panose="02040503050406030204" pitchFamily="18" charset="0"/>
                      </a:rPr>
                      <m:t> </m:t>
                    </m:r>
                  </m:oMath>
                </a14:m>
                <a:r>
                  <a:rPr lang="en-US" dirty="0"/>
                  <a:t>are very large, so we can treat them as continuous functions of time and ignore </a:t>
                </a:r>
              </a:p>
              <a:p>
                <a:r>
                  <a:rPr lang="en-US" dirty="0"/>
                  <a:t>statistical fluctuations.     </a:t>
                </a:r>
              </a:p>
              <a:p>
                <a:endParaRPr lang="en-US" dirty="0"/>
              </a:p>
              <a:p>
                <a:r>
                  <a:rPr lang="en-US" sz="1800" dirty="0">
                    <a:effectLst/>
                    <a:latin typeface="ACaslonPro"/>
                  </a:rPr>
                  <a:t>The transition rate for stimulated emission, is proportional to the energy density of the electromagnetic field: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𝐵</m:t>
                        </m:r>
                      </m:e>
                      <m:sub>
                        <m:r>
                          <a:rPr lang="en-US" sz="1800" b="0" i="1" smtClean="0">
                            <a:effectLst/>
                            <a:latin typeface="Cambria Math" panose="02040503050406030204" pitchFamily="18" charset="0"/>
                          </a:rPr>
                          <m:t>𝑏𝑎</m:t>
                        </m:r>
                      </m:sub>
                    </m:sSub>
                    <m:r>
                      <a:rPr lang="en-US" sz="1800" i="1" smtClean="0">
                        <a:effectLst/>
                        <a:latin typeface="Cambria Math" panose="02040503050406030204" pitchFamily="18" charset="0"/>
                        <a:ea typeface="Cambria Math" panose="02040503050406030204" pitchFamily="18" charset="0"/>
                      </a:rPr>
                      <m:t>𝜌</m:t>
                    </m:r>
                    <m:r>
                      <a:rPr lang="en-US" sz="1800" b="0" i="1" smtClean="0">
                        <a:effectLst/>
                        <a:latin typeface="Cambria Math" panose="02040503050406030204" pitchFamily="18" charset="0"/>
                        <a:ea typeface="Cambria Math" panose="02040503050406030204" pitchFamily="18" charset="0"/>
                      </a:rPr>
                      <m:t>(</m:t>
                    </m:r>
                    <m:sSub>
                      <m:sSubPr>
                        <m:ctrlPr>
                          <a:rPr lang="en-US" sz="1800" b="0" i="1" smtClean="0">
                            <a:effectLst/>
                            <a:latin typeface="Cambria Math" panose="02040503050406030204" pitchFamily="18" charset="0"/>
                            <a:ea typeface="Cambria Math" panose="02040503050406030204" pitchFamily="18" charset="0"/>
                          </a:rPr>
                        </m:ctrlPr>
                      </m:sSubPr>
                      <m:e>
                        <m:r>
                          <a:rPr lang="en-US" sz="1800" b="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ea typeface="Cambria Math" panose="02040503050406030204" pitchFamily="18" charset="0"/>
                          </a:rPr>
                          <m:t>0</m:t>
                        </m:r>
                      </m:sub>
                    </m:sSub>
                    <m:r>
                      <a:rPr lang="en-US" sz="1800" b="0" i="1" smtClean="0">
                        <a:effectLst/>
                        <a:latin typeface="Cambria Math" panose="02040503050406030204" pitchFamily="18" charset="0"/>
                        <a:ea typeface="Cambria Math" panose="02040503050406030204" pitchFamily="18" charset="0"/>
                      </a:rPr>
                      <m:t>)</m:t>
                    </m:r>
                  </m:oMath>
                </a14:m>
                <a:r>
                  <a:rPr lang="en-US" sz="1800" dirty="0">
                    <a:effectLst/>
                    <a:latin typeface="ACaslonPro"/>
                  </a:rPr>
                  <a:t> </a:t>
                </a:r>
              </a:p>
              <a:p>
                <a:r>
                  <a:rPr lang="en-US" sz="1800" dirty="0">
                    <a:effectLst/>
                    <a:latin typeface="ACaslonPro"/>
                  </a:rPr>
                  <a:t>where:</a:t>
                </a:r>
              </a:p>
            </p:txBody>
          </p:sp>
        </mc:Choice>
        <mc:Fallback xmlns="">
          <p:sp>
            <p:nvSpPr>
              <p:cNvPr id="5" name="TextBox 4">
                <a:extLst>
                  <a:ext uri="{FF2B5EF4-FFF2-40B4-BE49-F238E27FC236}">
                    <a16:creationId xmlns:a16="http://schemas.microsoft.com/office/drawing/2014/main" id="{EB4AE5D2-A406-E471-BF2D-F651053D81C6}"/>
                  </a:ext>
                </a:extLst>
              </p:cNvPr>
              <p:cNvSpPr txBox="1">
                <a:spLocks noRot="1" noChangeAspect="1" noMove="1" noResize="1" noEditPoints="1" noAdjustHandles="1" noChangeArrowheads="1" noChangeShapeType="1" noTextEdit="1"/>
              </p:cNvSpPr>
              <p:nvPr/>
            </p:nvSpPr>
            <p:spPr>
              <a:xfrm>
                <a:off x="277091" y="1267691"/>
                <a:ext cx="11585864" cy="2585323"/>
              </a:xfrm>
              <a:prstGeom prst="rect">
                <a:avLst/>
              </a:prstGeom>
              <a:blipFill>
                <a:blip r:embed="rId2"/>
                <a:stretch>
                  <a:fillRect l="-438" t="-976" b="-2927"/>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0059FE1C-724B-53D5-A2D5-4E4777F8FA8C}"/>
              </a:ext>
            </a:extLst>
          </p:cNvPr>
          <p:cNvPicPr>
            <a:picLocks noChangeAspect="1"/>
          </p:cNvPicPr>
          <p:nvPr/>
        </p:nvPicPr>
        <p:blipFill>
          <a:blip r:embed="rId3"/>
          <a:stretch>
            <a:fillRect/>
          </a:stretch>
        </p:blipFill>
        <p:spPr>
          <a:xfrm>
            <a:off x="3481532" y="5668453"/>
            <a:ext cx="5176982" cy="812531"/>
          </a:xfrm>
          <a:prstGeom prst="rect">
            <a:avLst/>
          </a:prstGeom>
        </p:spPr>
      </p:pic>
      <p:pic>
        <p:nvPicPr>
          <p:cNvPr id="10" name="Picture 9" descr="A black letter on a white background&#10;&#10;Description automatically generated">
            <a:extLst>
              <a:ext uri="{FF2B5EF4-FFF2-40B4-BE49-F238E27FC236}">
                <a16:creationId xmlns:a16="http://schemas.microsoft.com/office/drawing/2014/main" id="{8DC9D7AD-4020-48CC-0669-9E700D833FFC}"/>
              </a:ext>
            </a:extLst>
          </p:cNvPr>
          <p:cNvPicPr>
            <a:picLocks noChangeAspect="1"/>
          </p:cNvPicPr>
          <p:nvPr/>
        </p:nvPicPr>
        <p:blipFill>
          <a:blip r:embed="rId4"/>
          <a:stretch>
            <a:fillRect/>
          </a:stretch>
        </p:blipFill>
        <p:spPr>
          <a:xfrm>
            <a:off x="4887191" y="3597504"/>
            <a:ext cx="2365664" cy="4181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C9B222-28CF-C6E2-F4B7-6792B52ABFD8}"/>
                  </a:ext>
                </a:extLst>
              </p:cNvPr>
              <p:cNvSpPr txBox="1"/>
              <p:nvPr/>
            </p:nvSpPr>
            <p:spPr>
              <a:xfrm>
                <a:off x="277090" y="4043394"/>
                <a:ext cx="11703627" cy="2031325"/>
              </a:xfrm>
              <a:prstGeom prst="rect">
                <a:avLst/>
              </a:prstGeom>
              <a:noFill/>
            </p:spPr>
            <p:txBody>
              <a:bodyPr wrap="square" rtlCol="0">
                <a:spAutoFit/>
              </a:bodyPr>
              <a:lstStyle/>
              <a:p>
                <a:r>
                  <a:rPr lang="en-US" sz="1800" dirty="0">
                    <a:effectLst/>
                    <a:latin typeface="ACaslonPro"/>
                  </a:rPr>
                  <a:t>The number of particles leaving the upper state by this mechanism, per unit time, is</a:t>
                </a:r>
              </a:p>
              <a:p>
                <a:endParaRPr lang="en-US" dirty="0">
                  <a:latin typeface="ACaslonPro"/>
                </a:endParaRPr>
              </a:p>
              <a:p>
                <a:r>
                  <a:rPr lang="en-US" sz="1800" dirty="0">
                    <a:effectLst/>
                    <a:latin typeface="ACaslonPro"/>
                  </a:rPr>
                  <a:t>The absorption rate is likewise proportional to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𝜌</m:t>
                    </m:r>
                    <m:d>
                      <m:dPr>
                        <m:ctrlPr>
                          <a:rPr lang="en-US" sz="1800" b="0" i="1" smtClean="0">
                            <a:effectLst/>
                            <a:latin typeface="Cambria Math" panose="02040503050406030204" pitchFamily="18" charset="0"/>
                            <a:ea typeface="Cambria Math" panose="02040503050406030204" pitchFamily="18" charset="0"/>
                          </a:rPr>
                        </m:ctrlPr>
                      </m:dPr>
                      <m:e>
                        <m:sSub>
                          <m:sSubPr>
                            <m:ctrlPr>
                              <a:rPr lang="en-US" sz="1800" b="0" i="1" smtClean="0">
                                <a:effectLst/>
                                <a:latin typeface="Cambria Math" panose="02040503050406030204" pitchFamily="18" charset="0"/>
                                <a:ea typeface="Cambria Math" panose="02040503050406030204" pitchFamily="18" charset="0"/>
                              </a:rPr>
                            </m:ctrlPr>
                          </m:sSubPr>
                          <m:e>
                            <m:r>
                              <a:rPr lang="en-US" sz="1800" b="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ea typeface="Cambria Math" panose="02040503050406030204" pitchFamily="18" charset="0"/>
                              </a:rPr>
                              <m:t>0</m:t>
                            </m:r>
                          </m:sub>
                        </m:sSub>
                      </m:e>
                    </m:d>
                    <m:r>
                      <a:rPr lang="en-US" sz="1800" b="0" i="1" smtClean="0">
                        <a:effectLst/>
                        <a:latin typeface="Cambria Math" panose="02040503050406030204" pitchFamily="18" charset="0"/>
                        <a:ea typeface="Cambria Math" panose="02040503050406030204" pitchFamily="18" charset="0"/>
                      </a:rPr>
                      <m:t>;</m:t>
                    </m:r>
                  </m:oMath>
                </a14:m>
                <a:r>
                  <a:rPr lang="en-US" sz="1800" dirty="0">
                    <a:effectLst/>
                    <a:latin typeface="ACaslonPro"/>
                  </a:rPr>
                  <a:t> we can call 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𝑎𝑏</m:t>
                        </m:r>
                      </m:sub>
                    </m:sSub>
                    <m:r>
                      <a:rPr lang="en-US"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0</m:t>
                            </m:r>
                          </m:sub>
                        </m:sSub>
                      </m:e>
                    </m:d>
                    <m:r>
                      <a:rPr lang="en-US" b="0" i="0" smtClean="0">
                        <a:latin typeface="Cambria Math" panose="02040503050406030204" pitchFamily="18" charset="0"/>
                        <a:ea typeface="Cambria Math" panose="02040503050406030204" pitchFamily="18" charset="0"/>
                      </a:rPr>
                      <m:t>.</m:t>
                    </m:r>
                  </m:oMath>
                </a14:m>
                <a:r>
                  <a:rPr lang="en-US" dirty="0">
                    <a:latin typeface="ACaslonPro"/>
                  </a:rPr>
                  <a:t> </a:t>
                </a:r>
              </a:p>
              <a:p>
                <a:endParaRPr lang="en-US" sz="1800" dirty="0">
                  <a:effectLst/>
                  <a:latin typeface="ACaslonPro"/>
                </a:endParaRPr>
              </a:p>
              <a:p>
                <a:r>
                  <a:rPr lang="en-US" sz="1800" dirty="0">
                    <a:effectLst/>
                    <a:latin typeface="ACaslonPro"/>
                  </a:rPr>
                  <a:t>The number of particles per unit time </a:t>
                </a:r>
                <a:r>
                  <a:rPr lang="en-US" sz="1800" i="1" dirty="0">
                    <a:effectLst/>
                    <a:latin typeface="ACaslonPro"/>
                  </a:rPr>
                  <a:t>joining </a:t>
                </a:r>
                <a:r>
                  <a:rPr lang="en-US" sz="1800" dirty="0">
                    <a:effectLst/>
                    <a:latin typeface="ACaslonPro"/>
                  </a:rPr>
                  <a:t>the upper level is therefore </a:t>
                </a:r>
                <a14:m>
                  <m:oMath xmlns:m="http://schemas.openxmlformats.org/officeDocument/2006/math">
                    <m:sSub>
                      <m:sSubPr>
                        <m:ctrlPr>
                          <a:rPr lang="en-US" sz="1800" i="1" smtClean="0">
                            <a:effectLst/>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𝑎</m:t>
                            </m:r>
                          </m:sub>
                        </m:sSub>
                        <m:r>
                          <a:rPr lang="en-US" sz="1800" b="0" i="1" smtClean="0">
                            <a:effectLst/>
                            <a:latin typeface="Cambria Math" panose="02040503050406030204" pitchFamily="18" charset="0"/>
                          </a:rPr>
                          <m:t>𝐵</m:t>
                        </m:r>
                      </m:e>
                      <m:sub>
                        <m:r>
                          <a:rPr lang="en-US" sz="1800" b="0" i="1" smtClean="0">
                            <a:effectLst/>
                            <a:latin typeface="Cambria Math" panose="02040503050406030204" pitchFamily="18" charset="0"/>
                          </a:rPr>
                          <m:t>𝑎𝑏</m:t>
                        </m:r>
                      </m:sub>
                    </m:sSub>
                    <m:r>
                      <a:rPr lang="en-US" sz="1800" i="1" smtClean="0">
                        <a:effectLst/>
                        <a:latin typeface="Cambria Math" panose="02040503050406030204" pitchFamily="18" charset="0"/>
                        <a:ea typeface="Cambria Math" panose="02040503050406030204" pitchFamily="18" charset="0"/>
                      </a:rPr>
                      <m:t>𝜌</m:t>
                    </m:r>
                    <m:r>
                      <a:rPr lang="en-US" sz="1800" b="0" i="1" smtClean="0">
                        <a:effectLst/>
                        <a:latin typeface="Cambria Math" panose="02040503050406030204" pitchFamily="18" charset="0"/>
                        <a:ea typeface="Cambria Math" panose="02040503050406030204" pitchFamily="18" charset="0"/>
                      </a:rPr>
                      <m:t>(</m:t>
                    </m:r>
                    <m:sSub>
                      <m:sSubPr>
                        <m:ctrlPr>
                          <a:rPr lang="en-US" sz="1800" b="0" i="1" smtClean="0">
                            <a:effectLst/>
                            <a:latin typeface="Cambria Math" panose="02040503050406030204" pitchFamily="18" charset="0"/>
                            <a:ea typeface="Cambria Math" panose="02040503050406030204" pitchFamily="18" charset="0"/>
                          </a:rPr>
                        </m:ctrlPr>
                      </m:sSubPr>
                      <m:e>
                        <m:r>
                          <a:rPr lang="en-US" sz="1800" b="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ea typeface="Cambria Math" panose="02040503050406030204" pitchFamily="18" charset="0"/>
                          </a:rPr>
                          <m:t>0</m:t>
                        </m:r>
                      </m:sub>
                    </m:sSub>
                    <m:r>
                      <a:rPr lang="en-US" sz="1800" b="0" i="1" smtClean="0">
                        <a:effectLst/>
                        <a:latin typeface="Cambria Math" panose="02040503050406030204" pitchFamily="18" charset="0"/>
                        <a:ea typeface="Cambria Math" panose="02040503050406030204" pitchFamily="18" charset="0"/>
                      </a:rPr>
                      <m:t>)</m:t>
                    </m:r>
                  </m:oMath>
                </a14:m>
                <a:r>
                  <a:rPr lang="en-US" sz="1800" dirty="0">
                    <a:effectLst/>
                    <a:latin typeface="ACaslonPro"/>
                  </a:rPr>
                  <a:t>. </a:t>
                </a:r>
                <a:endParaRPr lang="en-US" dirty="0"/>
              </a:p>
              <a:p>
                <a:endParaRPr lang="en-US" dirty="0"/>
              </a:p>
              <a:p>
                <a:r>
                  <a:rPr lang="en-US" dirty="0"/>
                  <a:t>Therefore,</a:t>
                </a:r>
              </a:p>
            </p:txBody>
          </p:sp>
        </mc:Choice>
        <mc:Fallback xmlns="">
          <p:sp>
            <p:nvSpPr>
              <p:cNvPr id="11" name="TextBox 10">
                <a:extLst>
                  <a:ext uri="{FF2B5EF4-FFF2-40B4-BE49-F238E27FC236}">
                    <a16:creationId xmlns:a16="http://schemas.microsoft.com/office/drawing/2014/main" id="{2CC9B222-28CF-C6E2-F4B7-6792B52ABFD8}"/>
                  </a:ext>
                </a:extLst>
              </p:cNvPr>
              <p:cNvSpPr txBox="1">
                <a:spLocks noRot="1" noChangeAspect="1" noMove="1" noResize="1" noEditPoints="1" noAdjustHandles="1" noChangeArrowheads="1" noChangeShapeType="1" noTextEdit="1"/>
              </p:cNvSpPr>
              <p:nvPr/>
            </p:nvSpPr>
            <p:spPr>
              <a:xfrm>
                <a:off x="277090" y="4043394"/>
                <a:ext cx="11703627" cy="2031325"/>
              </a:xfrm>
              <a:prstGeom prst="rect">
                <a:avLst/>
              </a:prstGeom>
              <a:blipFill>
                <a:blip r:embed="rId5"/>
                <a:stretch>
                  <a:fillRect l="-433" t="-1242" b="-3727"/>
                </a:stretch>
              </a:blipFill>
            </p:spPr>
            <p:txBody>
              <a:bodyPr/>
              <a:lstStyle/>
              <a:p>
                <a:r>
                  <a:rPr lang="en-US">
                    <a:noFill/>
                  </a:rPr>
                  <a:t> </a:t>
                </a:r>
              </a:p>
            </p:txBody>
          </p:sp>
        </mc:Fallback>
      </mc:AlternateContent>
      <p:pic>
        <p:nvPicPr>
          <p:cNvPr id="13" name="Picture 12" descr="A black text on a white background&#10;&#10;Description automatically generated">
            <a:extLst>
              <a:ext uri="{FF2B5EF4-FFF2-40B4-BE49-F238E27FC236}">
                <a16:creationId xmlns:a16="http://schemas.microsoft.com/office/drawing/2014/main" id="{7BE8FAED-7664-B135-2982-B992660A3E23}"/>
              </a:ext>
            </a:extLst>
          </p:cNvPr>
          <p:cNvPicPr>
            <a:picLocks noChangeAspect="1"/>
          </p:cNvPicPr>
          <p:nvPr/>
        </p:nvPicPr>
        <p:blipFill>
          <a:blip r:embed="rId6"/>
          <a:stretch>
            <a:fillRect/>
          </a:stretch>
        </p:blipFill>
        <p:spPr>
          <a:xfrm>
            <a:off x="8212815" y="4043395"/>
            <a:ext cx="1562100" cy="419100"/>
          </a:xfrm>
          <a:prstGeom prst="rect">
            <a:avLst/>
          </a:prstGeom>
        </p:spPr>
      </p:pic>
    </p:spTree>
    <p:extLst>
      <p:ext uri="{BB962C8B-B14F-4D97-AF65-F5344CB8AC3E}">
        <p14:creationId xmlns:p14="http://schemas.microsoft.com/office/powerpoint/2010/main" val="4103773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66D8B91-0D54-2D33-8B8B-AC25467EA0EF}"/>
              </a:ext>
            </a:extLst>
          </p:cNvPr>
          <p:cNvSpPr txBox="1">
            <a:spLocks/>
          </p:cNvSpPr>
          <p:nvPr/>
        </p:nvSpPr>
        <p:spPr>
          <a:xfrm>
            <a:off x="277091" y="0"/>
            <a:ext cx="11630891" cy="1527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Spontaneous Emission: Einstein’s A and B Coefficients</a:t>
            </a:r>
            <a:r>
              <a:rPr lang="en-US" b="1" dirty="0"/>
              <a:t> </a:t>
            </a:r>
          </a:p>
        </p:txBody>
      </p:sp>
      <p:sp>
        <p:nvSpPr>
          <p:cNvPr id="5" name="TextBox 4">
            <a:extLst>
              <a:ext uri="{FF2B5EF4-FFF2-40B4-BE49-F238E27FC236}">
                <a16:creationId xmlns:a16="http://schemas.microsoft.com/office/drawing/2014/main" id="{A5799F12-0005-D3BA-A5FD-FF7F7939D159}"/>
              </a:ext>
            </a:extLst>
          </p:cNvPr>
          <p:cNvSpPr txBox="1"/>
          <p:nvPr/>
        </p:nvSpPr>
        <p:spPr>
          <a:xfrm>
            <a:off x="284018" y="1190489"/>
            <a:ext cx="11790218" cy="646331"/>
          </a:xfrm>
          <a:prstGeom prst="rect">
            <a:avLst/>
          </a:prstGeom>
          <a:noFill/>
        </p:spPr>
        <p:txBody>
          <a:bodyPr wrap="square">
            <a:spAutoFit/>
          </a:bodyPr>
          <a:lstStyle/>
          <a:p>
            <a:r>
              <a:rPr lang="en-US" sz="1800" dirty="0">
                <a:effectLst/>
                <a:latin typeface="ACaslonPro"/>
              </a:rPr>
              <a:t>Suppose these atoms are in thermal equilibrium with the ambient field, so that the number of particles in each level is </a:t>
            </a:r>
            <a:r>
              <a:rPr lang="en-US" sz="1800" i="1" dirty="0">
                <a:effectLst/>
                <a:latin typeface="ACaslonPro"/>
              </a:rPr>
              <a:t>constant</a:t>
            </a:r>
            <a:r>
              <a:rPr lang="en-US" sz="1800" dirty="0">
                <a:effectLst/>
                <a:latin typeface="ACaslonPro"/>
              </a:rPr>
              <a:t>. In that case </a:t>
            </a:r>
            <a:endParaRPr lang="en-US" dirty="0"/>
          </a:p>
        </p:txBody>
      </p:sp>
      <p:pic>
        <p:nvPicPr>
          <p:cNvPr id="7" name="Picture 6" descr="A black letter on a white background&#10;&#10;Description automatically generated">
            <a:extLst>
              <a:ext uri="{FF2B5EF4-FFF2-40B4-BE49-F238E27FC236}">
                <a16:creationId xmlns:a16="http://schemas.microsoft.com/office/drawing/2014/main" id="{7B44CEFB-4042-5AED-19E0-66B0D21E4258}"/>
              </a:ext>
            </a:extLst>
          </p:cNvPr>
          <p:cNvPicPr>
            <a:picLocks noChangeAspect="1"/>
          </p:cNvPicPr>
          <p:nvPr/>
        </p:nvPicPr>
        <p:blipFill>
          <a:blip r:embed="rId3"/>
          <a:stretch>
            <a:fillRect/>
          </a:stretch>
        </p:blipFill>
        <p:spPr>
          <a:xfrm>
            <a:off x="5298786" y="1652670"/>
            <a:ext cx="1587500" cy="368300"/>
          </a:xfrm>
          <a:prstGeom prst="rect">
            <a:avLst/>
          </a:prstGeom>
        </p:spPr>
      </p:pic>
      <p:pic>
        <p:nvPicPr>
          <p:cNvPr id="9" name="Picture 8" descr="A black text with black text&#10;&#10;Description automatically generated">
            <a:extLst>
              <a:ext uri="{FF2B5EF4-FFF2-40B4-BE49-F238E27FC236}">
                <a16:creationId xmlns:a16="http://schemas.microsoft.com/office/drawing/2014/main" id="{F0A0AFBB-0B87-5342-2411-50C06079CEAE}"/>
              </a:ext>
            </a:extLst>
          </p:cNvPr>
          <p:cNvPicPr>
            <a:picLocks noChangeAspect="1"/>
          </p:cNvPicPr>
          <p:nvPr/>
        </p:nvPicPr>
        <p:blipFill>
          <a:blip r:embed="rId4"/>
          <a:stretch>
            <a:fillRect/>
          </a:stretch>
        </p:blipFill>
        <p:spPr>
          <a:xfrm>
            <a:off x="4088246" y="2252137"/>
            <a:ext cx="3538681" cy="963986"/>
          </a:xfrm>
          <a:prstGeom prst="rect">
            <a:avLst/>
          </a:prstGeom>
        </p:spPr>
      </p:pic>
      <p:sp>
        <p:nvSpPr>
          <p:cNvPr id="10" name="TextBox 9">
            <a:extLst>
              <a:ext uri="{FF2B5EF4-FFF2-40B4-BE49-F238E27FC236}">
                <a16:creationId xmlns:a16="http://schemas.microsoft.com/office/drawing/2014/main" id="{8795B868-696D-CFD5-B43F-B4AA43C3D687}"/>
              </a:ext>
            </a:extLst>
          </p:cNvPr>
          <p:cNvSpPr txBox="1"/>
          <p:nvPr/>
        </p:nvSpPr>
        <p:spPr>
          <a:xfrm>
            <a:off x="277091" y="2067471"/>
            <a:ext cx="1828706" cy="369332"/>
          </a:xfrm>
          <a:prstGeom prst="rect">
            <a:avLst/>
          </a:prstGeom>
          <a:noFill/>
        </p:spPr>
        <p:txBody>
          <a:bodyPr wrap="none" rtlCol="0">
            <a:spAutoFit/>
          </a:bodyPr>
          <a:lstStyle/>
          <a:p>
            <a:r>
              <a:rPr lang="en-US" dirty="0"/>
              <a:t>And we have that</a:t>
            </a:r>
          </a:p>
        </p:txBody>
      </p:sp>
      <p:sp>
        <p:nvSpPr>
          <p:cNvPr id="12" name="TextBox 11">
            <a:extLst>
              <a:ext uri="{FF2B5EF4-FFF2-40B4-BE49-F238E27FC236}">
                <a16:creationId xmlns:a16="http://schemas.microsoft.com/office/drawing/2014/main" id="{37ED5B42-5B8B-1A6B-1123-C1CA869E474B}"/>
              </a:ext>
            </a:extLst>
          </p:cNvPr>
          <p:cNvSpPr txBox="1"/>
          <p:nvPr/>
        </p:nvSpPr>
        <p:spPr>
          <a:xfrm>
            <a:off x="277090" y="3274003"/>
            <a:ext cx="11630891" cy="646331"/>
          </a:xfrm>
          <a:prstGeom prst="rect">
            <a:avLst/>
          </a:prstGeom>
          <a:noFill/>
        </p:spPr>
        <p:txBody>
          <a:bodyPr wrap="square">
            <a:spAutoFit/>
          </a:bodyPr>
          <a:lstStyle/>
          <a:p>
            <a:r>
              <a:rPr lang="en-US" sz="1800" dirty="0">
                <a:effectLst/>
                <a:latin typeface="ACaslonPro"/>
              </a:rPr>
              <a:t>On the other hand, we know from statistical mechanics</a:t>
            </a:r>
            <a:r>
              <a:rPr lang="en-US" sz="1400" dirty="0">
                <a:solidFill>
                  <a:srgbClr val="5B6BEA"/>
                </a:solidFill>
                <a:effectLst/>
                <a:latin typeface="ACaslonPro"/>
              </a:rPr>
              <a:t> </a:t>
            </a:r>
            <a:r>
              <a:rPr lang="en-US" sz="1800" dirty="0">
                <a:effectLst/>
                <a:latin typeface="ACaslonPro"/>
              </a:rPr>
              <a:t>that the number of particles with energy </a:t>
            </a:r>
            <a:r>
              <a:rPr lang="en-US" sz="1800" i="1" dirty="0">
                <a:effectLst/>
                <a:latin typeface="ACaslonPro"/>
              </a:rPr>
              <a:t>E</a:t>
            </a:r>
            <a:r>
              <a:rPr lang="en-US" sz="1800" dirty="0">
                <a:effectLst/>
                <a:latin typeface="ACaslonPro"/>
              </a:rPr>
              <a:t>, in thermal equilibrium at temperature </a:t>
            </a:r>
            <a:r>
              <a:rPr lang="en-US" sz="1800" i="1" dirty="0">
                <a:effectLst/>
                <a:latin typeface="ACaslonPro"/>
              </a:rPr>
              <a:t>T</a:t>
            </a:r>
            <a:r>
              <a:rPr lang="en-US" sz="1800" dirty="0">
                <a:effectLst/>
                <a:latin typeface="ACaslonPro"/>
              </a:rPr>
              <a:t>, is proportional to the </a:t>
            </a:r>
            <a:r>
              <a:rPr lang="en-US" sz="1800" b="1" dirty="0">
                <a:effectLst/>
                <a:latin typeface="ACaslonPro"/>
              </a:rPr>
              <a:t>Boltzmann factor</a:t>
            </a:r>
            <a:r>
              <a:rPr lang="en-US" sz="1800" dirty="0">
                <a:effectLst/>
                <a:latin typeface="ACaslonPro"/>
              </a:rPr>
              <a:t>, </a:t>
            </a:r>
            <a:endParaRPr lang="en-US" dirty="0"/>
          </a:p>
        </p:txBody>
      </p:sp>
      <p:pic>
        <p:nvPicPr>
          <p:cNvPr id="14" name="Picture 13" descr="A black letter on a white background&#10;&#10;Description automatically generated">
            <a:extLst>
              <a:ext uri="{FF2B5EF4-FFF2-40B4-BE49-F238E27FC236}">
                <a16:creationId xmlns:a16="http://schemas.microsoft.com/office/drawing/2014/main" id="{024800CB-F0C9-16F4-0E22-EE2ECEBDDA95}"/>
              </a:ext>
            </a:extLst>
          </p:cNvPr>
          <p:cNvPicPr>
            <a:picLocks noChangeAspect="1"/>
          </p:cNvPicPr>
          <p:nvPr/>
        </p:nvPicPr>
        <p:blipFill>
          <a:blip r:embed="rId5"/>
          <a:stretch>
            <a:fillRect/>
          </a:stretch>
        </p:blipFill>
        <p:spPr>
          <a:xfrm>
            <a:off x="4825423" y="3920334"/>
            <a:ext cx="1917700" cy="431800"/>
          </a:xfrm>
          <a:prstGeom prst="rect">
            <a:avLst/>
          </a:prstGeom>
        </p:spPr>
      </p:pic>
      <p:pic>
        <p:nvPicPr>
          <p:cNvPr id="16" name="Picture 15" descr="A mathematical equation with black text&#10;&#10;Description automatically generated">
            <a:extLst>
              <a:ext uri="{FF2B5EF4-FFF2-40B4-BE49-F238E27FC236}">
                <a16:creationId xmlns:a16="http://schemas.microsoft.com/office/drawing/2014/main" id="{C6534A06-0D50-EF2B-8075-A6CA1BA02AB4}"/>
              </a:ext>
            </a:extLst>
          </p:cNvPr>
          <p:cNvPicPr>
            <a:picLocks noChangeAspect="1"/>
          </p:cNvPicPr>
          <p:nvPr/>
        </p:nvPicPr>
        <p:blipFill>
          <a:blip r:embed="rId6"/>
          <a:stretch>
            <a:fillRect/>
          </a:stretch>
        </p:blipFill>
        <p:spPr>
          <a:xfrm>
            <a:off x="3974523" y="4653457"/>
            <a:ext cx="3619500" cy="901700"/>
          </a:xfrm>
          <a:prstGeom prst="rect">
            <a:avLst/>
          </a:prstGeom>
        </p:spPr>
      </p:pic>
      <p:sp>
        <p:nvSpPr>
          <p:cNvPr id="17" name="TextBox 16">
            <a:extLst>
              <a:ext uri="{FF2B5EF4-FFF2-40B4-BE49-F238E27FC236}">
                <a16:creationId xmlns:a16="http://schemas.microsoft.com/office/drawing/2014/main" id="{411096FE-512B-79D1-791D-AABA3AF169A2}"/>
              </a:ext>
            </a:extLst>
          </p:cNvPr>
          <p:cNvSpPr txBox="1"/>
          <p:nvPr/>
        </p:nvSpPr>
        <p:spPr>
          <a:xfrm>
            <a:off x="243364" y="4352134"/>
            <a:ext cx="1896160" cy="369332"/>
          </a:xfrm>
          <a:prstGeom prst="rect">
            <a:avLst/>
          </a:prstGeom>
          <a:noFill/>
        </p:spPr>
        <p:txBody>
          <a:bodyPr wrap="none" rtlCol="0">
            <a:spAutoFit/>
          </a:bodyPr>
          <a:lstStyle/>
          <a:p>
            <a:r>
              <a:rPr lang="en-US" dirty="0"/>
              <a:t>Which means that</a:t>
            </a:r>
          </a:p>
        </p:txBody>
      </p:sp>
      <p:pic>
        <p:nvPicPr>
          <p:cNvPr id="19" name="Picture 18" descr="A black text with a white background&#10;&#10;Description automatically generated">
            <a:extLst>
              <a:ext uri="{FF2B5EF4-FFF2-40B4-BE49-F238E27FC236}">
                <a16:creationId xmlns:a16="http://schemas.microsoft.com/office/drawing/2014/main" id="{075BC249-6CB6-1C4B-ADBF-BAFCF5A76B43}"/>
              </a:ext>
            </a:extLst>
          </p:cNvPr>
          <p:cNvPicPr>
            <a:picLocks noChangeAspect="1"/>
          </p:cNvPicPr>
          <p:nvPr/>
        </p:nvPicPr>
        <p:blipFill>
          <a:blip r:embed="rId7"/>
          <a:stretch>
            <a:fillRect/>
          </a:stretch>
        </p:blipFill>
        <p:spPr>
          <a:xfrm>
            <a:off x="4965123" y="5775037"/>
            <a:ext cx="3556000" cy="91440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F9F84FB-D3F1-9667-3DC0-1715C37F17EB}"/>
                  </a:ext>
                </a:extLst>
              </p:cNvPr>
              <p:cNvSpPr txBox="1"/>
              <p:nvPr/>
            </p:nvSpPr>
            <p:spPr>
              <a:xfrm>
                <a:off x="243364" y="5709031"/>
                <a:ext cx="4829207" cy="369332"/>
              </a:xfrm>
              <a:prstGeom prst="rect">
                <a:avLst/>
              </a:prstGeom>
              <a:noFill/>
            </p:spPr>
            <p:txBody>
              <a:bodyPr wrap="none" rtlCol="0">
                <a:spAutoFit/>
              </a:bodyPr>
              <a:lstStyle/>
              <a:p>
                <a:r>
                  <a:rPr lang="en-US" dirty="0"/>
                  <a:t>and substituting into the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formula above, we get</a:t>
                </a:r>
              </a:p>
            </p:txBody>
          </p:sp>
        </mc:Choice>
        <mc:Fallback xmlns="">
          <p:sp>
            <p:nvSpPr>
              <p:cNvPr id="20" name="TextBox 19">
                <a:extLst>
                  <a:ext uri="{FF2B5EF4-FFF2-40B4-BE49-F238E27FC236}">
                    <a16:creationId xmlns:a16="http://schemas.microsoft.com/office/drawing/2014/main" id="{BF9F84FB-D3F1-9667-3DC0-1715C37F17EB}"/>
                  </a:ext>
                </a:extLst>
              </p:cNvPr>
              <p:cNvSpPr txBox="1">
                <a:spLocks noRot="1" noChangeAspect="1" noMove="1" noResize="1" noEditPoints="1" noAdjustHandles="1" noChangeArrowheads="1" noChangeShapeType="1" noTextEdit="1"/>
              </p:cNvSpPr>
              <p:nvPr/>
            </p:nvSpPr>
            <p:spPr>
              <a:xfrm>
                <a:off x="243364" y="5709031"/>
                <a:ext cx="4829207" cy="369332"/>
              </a:xfrm>
              <a:prstGeom prst="rect">
                <a:avLst/>
              </a:prstGeom>
              <a:blipFill>
                <a:blip r:embed="rId8"/>
                <a:stretch>
                  <a:fillRect l="-1050" t="-6667" b="-2666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7EAB4916-31EE-86B1-2786-3BE4D272D68D}"/>
              </a:ext>
            </a:extLst>
          </p:cNvPr>
          <p:cNvSpPr txBox="1"/>
          <p:nvPr/>
        </p:nvSpPr>
        <p:spPr>
          <a:xfrm>
            <a:off x="9076877" y="6047571"/>
            <a:ext cx="2997359" cy="369332"/>
          </a:xfrm>
          <a:prstGeom prst="rect">
            <a:avLst/>
          </a:prstGeom>
          <a:noFill/>
        </p:spPr>
        <p:txBody>
          <a:bodyPr wrap="none" rtlCol="0">
            <a:spAutoFit/>
          </a:bodyPr>
          <a:lstStyle/>
          <a:p>
            <a:r>
              <a:rPr lang="en-US" dirty="0"/>
              <a:t>This should look familiar now!</a:t>
            </a:r>
          </a:p>
        </p:txBody>
      </p:sp>
    </p:spTree>
    <p:extLst>
      <p:ext uri="{BB962C8B-B14F-4D97-AF65-F5344CB8AC3E}">
        <p14:creationId xmlns:p14="http://schemas.microsoft.com/office/powerpoint/2010/main" val="1739606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34089</TotalTime>
  <Words>2823</Words>
  <Application>Microsoft Macintosh PowerPoint</Application>
  <PresentationFormat>Widescreen</PresentationFormat>
  <Paragraphs>175</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ACaslonPro</vt:lpstr>
      <vt:lpstr>Arial</vt:lpstr>
      <vt:lpstr>Calibri</vt:lpstr>
      <vt:lpstr>Calibri Light</vt:lpstr>
      <vt:lpstr>Cambria Math</vt:lpstr>
      <vt:lpstr>Tahoma</vt:lpstr>
      <vt:lpstr>Office Theme</vt:lpstr>
      <vt:lpstr>PHYS4260 Quantum Mechanics II Spring 2025 </vt:lpstr>
      <vt:lpstr>Outline</vt:lpstr>
      <vt:lpstr>Re: Incoherent Perturbations </vt:lpstr>
      <vt:lpstr>PowerPoint Presentation</vt:lpstr>
      <vt:lpstr>PowerPoint Presentation</vt:lpstr>
      <vt:lpstr>PowerPoint Presentation</vt:lpstr>
      <vt:lpstr>PowerPoint Presentation</vt:lpstr>
      <vt:lpstr>Spontaneous Emission: Einstein’s A and B Coefficients </vt:lpstr>
      <vt:lpstr>PowerPoint Presentation</vt:lpstr>
      <vt:lpstr>PowerPoint Presentation</vt:lpstr>
      <vt:lpstr>The Lifetime of an Excited State </vt:lpstr>
      <vt:lpstr>PowerPoint Presentation</vt:lpstr>
      <vt:lpstr>PowerPoint Presentation</vt:lpstr>
      <vt:lpstr>Fermi’s Golden Rule (continuum of states)</vt:lpstr>
      <vt:lpstr>PowerPoint Presentation</vt:lpstr>
      <vt:lpstr>PowerPoint Presentation</vt:lpstr>
      <vt:lpstr>Ex 11.2: Differential scattering cross-section </vt:lpstr>
      <vt:lpstr>PowerPoint Presentation</vt:lpstr>
      <vt:lpstr>PowerPoint Presentation</vt:lpstr>
      <vt:lpstr>Final remarks on Perturbation Series</vt:lpstr>
      <vt:lpstr>PowerPoint Presentation</vt:lpstr>
      <vt:lpstr>PowerPoint Presentation</vt:lpstr>
      <vt:lpstr>PowerPoint Presentation</vt:lpstr>
      <vt:lpstr>The question (or quest?) for convergence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227</cp:revision>
  <dcterms:created xsi:type="dcterms:W3CDTF">2024-01-06T21:01:45Z</dcterms:created>
  <dcterms:modified xsi:type="dcterms:W3CDTF">2025-04-01T22:12:49Z</dcterms:modified>
</cp:coreProperties>
</file>